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72" r:id="rId2"/>
    <p:sldId id="375" r:id="rId3"/>
    <p:sldId id="374" r:id="rId4"/>
    <p:sldId id="376" r:id="rId5"/>
    <p:sldId id="377" r:id="rId6"/>
    <p:sldId id="353" r:id="rId7"/>
    <p:sldId id="352" r:id="rId8"/>
    <p:sldId id="363" r:id="rId9"/>
    <p:sldId id="28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9613" autoAdjust="0"/>
  </p:normalViewPr>
  <p:slideViewPr>
    <p:cSldViewPr snapToGrid="0">
      <p:cViewPr varScale="1">
        <p:scale>
          <a:sx n="77" d="100"/>
          <a:sy n="77" d="100"/>
        </p:scale>
        <p:origin x="18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05A31-17F4-4078-B2B5-47DE99B90FC5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249D44-AB9A-45EB-8213-E1B9C2C68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6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D5643-46B2-0522-8D07-2F56A6776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DCBA60-65FD-B199-2DED-F045C85C1F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4799C5-DC05-9723-555E-5ABE257280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80AA5-AB1C-6517-9AF8-234434CCD2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3A714-88C6-4A3C-B7D4-4EFB7C24BB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8944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7A498-1D7D-DDB5-B0C0-797BD2EF9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E02993-839A-72D4-94BD-45903ADD64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A34A15-7327-62B6-F15B-F3B91BACA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05A086-BAA3-B76D-4DBD-CA89EE5CCA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3A714-88C6-4A3C-B7D4-4EFB7C24BB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8123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3A714-88C6-4A3C-B7D4-4EFB7C24BB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0894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3A714-88C6-4A3C-B7D4-4EFB7C24BB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691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509">
              <a:defRPr/>
            </a:pPr>
            <a:endParaRPr lang="en-US" dirty="0"/>
          </a:p>
          <a:p>
            <a:endParaRPr lang="en-US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3A714-88C6-4A3C-B7D4-4EFB7C24BB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246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50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3A714-88C6-4A3C-B7D4-4EFB7C24BB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5618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3A714-88C6-4A3C-B7D4-4EFB7C24BB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1754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7509">
              <a:defRPr/>
            </a:pPr>
            <a:r>
              <a:rPr lang="en-US" dirty="0"/>
              <a:t>File: SHEEO_Grapevine_FY25_Tables</a:t>
            </a:r>
          </a:p>
          <a:p>
            <a:pPr marL="0" marR="0" lvl="0" indent="0" algn="l" defTabSz="9175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CBUDG&gt;</a:t>
            </a:r>
            <a:r>
              <a:rPr lang="en-US" dirty="0" err="1"/>
              <a:t>FiscalYear</a:t>
            </a:r>
            <a:r>
              <a:rPr lang="en-US" dirty="0"/>
              <a:t>&gt;FY 2026&gt; FY26 </a:t>
            </a:r>
            <a:r>
              <a:rPr lang="en-US" dirty="0" err="1"/>
              <a:t>Presentations_Surveys</a:t>
            </a:r>
            <a:r>
              <a:rPr lang="en-US" dirty="0"/>
              <a:t>&gt;FY25 Grapevine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F3A714-88C6-4A3C-B7D4-4EFB7C24BB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0571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3AE26-22B0-174C-BD9C-B59EBC80D80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3422" y="958239"/>
            <a:ext cx="10985156" cy="2634091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 algn="ctr">
              <a:defRPr sz="14400" b="1" i="0" spc="100">
                <a:latin typeface="Morganite" pitchFamily="2" charset="77"/>
              </a:defRPr>
            </a:lvl1pPr>
          </a:lstStyle>
          <a:p>
            <a:r>
              <a:rPr lang="en-US" dirty="0"/>
              <a:t>HEADLINE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714814-C66B-C242-8C20-BED1EC5E4D4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3422" y="3592331"/>
            <a:ext cx="10985156" cy="1501346"/>
          </a:xfrm>
        </p:spPr>
        <p:txBody>
          <a:bodyPr>
            <a:normAutofit/>
          </a:bodyPr>
          <a:lstStyle>
            <a:lvl1pPr marL="0" indent="0" algn="ctr">
              <a:buNone/>
              <a:defRPr sz="3200" b="0" i="1">
                <a:latin typeface="STIX Two Text" pitchFamily="2" charset="0"/>
                <a:ea typeface="Palatino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3763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1BB17B6-49DA-154F-922D-E9BBADEF3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026" y="2450123"/>
            <a:ext cx="11106682" cy="3209272"/>
          </a:xfrm>
        </p:spPr>
        <p:txBody>
          <a:bodyPr lIns="4572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6840CC7-3002-FC43-9D6E-9045BDC90E83}"/>
              </a:ext>
            </a:extLst>
          </p:cNvPr>
          <p:cNvSpPr/>
          <p:nvPr userDrawn="1"/>
        </p:nvSpPr>
        <p:spPr>
          <a:xfrm>
            <a:off x="0" y="623221"/>
            <a:ext cx="511087" cy="311425"/>
          </a:xfrm>
          <a:prstGeom prst="rect">
            <a:avLst/>
          </a:prstGeom>
          <a:solidFill>
            <a:srgbClr val="F1B8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5E6ED563-21B6-FB0D-4437-337D95C43A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088" y="1453624"/>
            <a:ext cx="11116620" cy="8359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7200" b="1" i="0" spc="100">
                <a:latin typeface="Morganite" pitchFamily="2" charset="77"/>
              </a:defRPr>
            </a:lvl1pPr>
          </a:lstStyle>
          <a:p>
            <a:r>
              <a:rPr lang="en-US" dirty="0"/>
              <a:t>Click to add headline</a:t>
            </a:r>
          </a:p>
        </p:txBody>
      </p:sp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4EE6EBD7-96F0-6C36-C098-03F33BF2E76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26221" y="626165"/>
            <a:ext cx="11101487" cy="308113"/>
          </a:xfrm>
        </p:spPr>
        <p:txBody>
          <a:bodyPr bIns="18288" anchor="ctr">
            <a:noAutofit/>
          </a:bodyPr>
          <a:lstStyle>
            <a:lvl1pPr>
              <a:buNone/>
              <a:defRPr sz="1600" b="0" i="0" cap="all" spc="600" baseline="0">
                <a:latin typeface="Satoshi Medium" pitchFamily="2" charset="77"/>
              </a:defRPr>
            </a:lvl1pPr>
          </a:lstStyle>
          <a:p>
            <a:r>
              <a:rPr lang="en-US" dirty="0"/>
              <a:t>SINGLE LINE | ALL CAPS</a:t>
            </a:r>
          </a:p>
        </p:txBody>
      </p:sp>
    </p:spTree>
    <p:extLst>
      <p:ext uri="{BB962C8B-B14F-4D97-AF65-F5344CB8AC3E}">
        <p14:creationId xmlns:p14="http://schemas.microsoft.com/office/powerpoint/2010/main" val="389806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67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03EB8-70A1-50B1-849A-3A4208D69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78D92-E9C6-123C-E9C3-F63384BEF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2FE1C-3220-BB0F-6396-C326E9A49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FE9E9-65D3-4DB1-BB59-890F3255C884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E2D5AD-FC32-6512-1709-1B9C3E368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CAF81-E703-D551-927B-33D1E4F36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E591-F6BF-4323-94BF-A804CDF62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3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6C493A9-73EE-C848-97A3-C097170E3D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2486455"/>
            <a:ext cx="10972800" cy="2050376"/>
          </a:xfrm>
          <a:prstGeom prst="rect">
            <a:avLst/>
          </a:prstGeom>
        </p:spPr>
        <p:txBody>
          <a:bodyPr/>
          <a:lstStyle>
            <a:lvl1pPr algn="ctr">
              <a:defRPr sz="14400" b="1" i="0" spc="100">
                <a:latin typeface="Morganite" pitchFamily="2" charset="77"/>
              </a:defRPr>
            </a:lvl1pPr>
          </a:lstStyle>
          <a:p>
            <a:r>
              <a:rPr lang="en-US" dirty="0"/>
              <a:t>HEADLINE GOES HERE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40128373-A092-B199-CF44-F85D87B6B13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55058" y="1904757"/>
            <a:ext cx="8281884" cy="637097"/>
          </a:xfrm>
          <a:solidFill>
            <a:srgbClr val="FDB719"/>
          </a:solidFill>
        </p:spPr>
        <p:txBody>
          <a:bodyPr wrap="square" lIns="182880" tIns="137160" rIns="109728" bIns="100584" anchor="ctr" anchorCtr="0">
            <a:spAutoFit/>
          </a:bodyPr>
          <a:lstStyle>
            <a:lvl1pPr marL="0" indent="0" algn="ctr">
              <a:buFontTx/>
              <a:buNone/>
              <a:defRPr b="0" i="0" spc="600">
                <a:latin typeface="Satoshi Medium" pitchFamily="2" charset="77"/>
              </a:defRPr>
            </a:lvl1pPr>
          </a:lstStyle>
          <a:p>
            <a:pPr lvl="0"/>
            <a:r>
              <a:rPr lang="en-US" dirty="0"/>
              <a:t>CLICK TO ADD TEXT — ONE LINE</a:t>
            </a:r>
          </a:p>
        </p:txBody>
      </p:sp>
    </p:spTree>
    <p:extLst>
      <p:ext uri="{BB962C8B-B14F-4D97-AF65-F5344CB8AC3E}">
        <p14:creationId xmlns:p14="http://schemas.microsoft.com/office/powerpoint/2010/main" val="357730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5402CF-4250-5A54-A4E5-6E5C71FDC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85EFDF-C5C4-2206-3A2A-5DE1D7B3C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7ACD6-DD9A-A35D-AEDF-91CA85871C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Satoshi" pitchFamily="2" charset="77"/>
              </a:defRPr>
            </a:lvl1pPr>
          </a:lstStyle>
          <a:p>
            <a:fld id="{B4EDEFB0-C651-194D-B857-10A73A06DC98}" type="datetimeFigureOut">
              <a:rPr lang="en-US" smtClean="0"/>
              <a:pPr/>
              <a:t>2/27/2026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C5F9B-F5B8-D5C3-B648-781F9DBC41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Satoshi" pitchFamily="2" charset="77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C6102-38BE-2752-C9F4-16E791527F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Satoshi" pitchFamily="2" charset="77"/>
              </a:defRPr>
            </a:lvl1pPr>
          </a:lstStyle>
          <a:p>
            <a:fld id="{F1662D96-D004-FA47-B233-60E2CE709D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B68B57-2018-317F-AAF5-BC0A63CD2BBB}"/>
              </a:ext>
            </a:extLst>
          </p:cNvPr>
          <p:cNvSpPr/>
          <p:nvPr userDrawn="1"/>
        </p:nvSpPr>
        <p:spPr>
          <a:xfrm>
            <a:off x="0" y="6081823"/>
            <a:ext cx="12192004" cy="77617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13">
            <a:extLst>
              <a:ext uri="{FF2B5EF4-FFF2-40B4-BE49-F238E27FC236}">
                <a16:creationId xmlns:a16="http://schemas.microsoft.com/office/drawing/2014/main" id="{28D01C04-4F7F-7DA5-011F-2319AE45B2A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3191" b="5695"/>
          <a:stretch/>
        </p:blipFill>
        <p:spPr>
          <a:xfrm>
            <a:off x="9243391" y="6180280"/>
            <a:ext cx="2224449" cy="58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31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7200" b="0" i="0" kern="1200">
          <a:solidFill>
            <a:schemeClr val="tx1"/>
          </a:solidFill>
          <a:latin typeface="Morganite Medium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Satoshi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Satoshi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Satoshi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Satoshi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Satoshi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DF202-D6AA-0DC7-FDDD-F2E509066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422" y="968071"/>
            <a:ext cx="10985156" cy="2634091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Century Schoolbook" panose="02040604050505020304" pitchFamily="18" charset="0"/>
              </a:rPr>
              <a:t>Fiscal Year 2026 Finances</a:t>
            </a:r>
            <a:endParaRPr lang="en-US" sz="5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C99C5E-DBBF-CB0F-DE7B-88C5CA1FF6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</a:rPr>
              <a:t>http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</a:rPr>
              <a:t>: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</a:rPr>
              <a:t>//finance.missouri.edu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134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6C75C-F1BB-5A14-C1EC-994B558A1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0D61F-62B3-A24C-9481-DD3E652E6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088" y="928540"/>
            <a:ext cx="11116620" cy="83592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entury Schoolbook" panose="02040604050505020304" pitchFamily="18" charset="0"/>
              </a:rPr>
              <a:t>Fiscal Year 2026 Budget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ECE1619-7301-B3FE-9623-6E131D75D4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26221" y="626165"/>
            <a:ext cx="11101488" cy="308113"/>
          </a:xfrm>
        </p:spPr>
        <p:txBody>
          <a:bodyPr/>
          <a:lstStyle/>
          <a:p>
            <a:r>
              <a:rPr lang="en-US" sz="1800" dirty="0">
                <a:latin typeface="Century Schoolbook" panose="02040604050505020304" pitchFamily="18" charset="0"/>
              </a:rPr>
              <a:t>FUNDING SOURCES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78E1457-C58E-0057-2FEC-05B411C9A1A0}"/>
              </a:ext>
            </a:extLst>
          </p:cNvPr>
          <p:cNvSpPr txBox="1">
            <a:spLocks/>
          </p:cNvSpPr>
          <p:nvPr/>
        </p:nvSpPr>
        <p:spPr>
          <a:xfrm>
            <a:off x="1857347" y="1913638"/>
            <a:ext cx="4486641" cy="3577608"/>
          </a:xfrm>
          <a:prstGeom prst="rect">
            <a:avLst/>
          </a:prstGeom>
        </p:spPr>
        <p:txBody>
          <a:bodyPr vert="horz" lIns="45720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State Appropriations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Tuition &amp; Fees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Targeted Appropriations &amp; Fees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Grants &amp; Contracts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Gifts, Endowment &amp; Investment Income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“Enterprise” Operations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Total Revenue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F65D362-1AB2-E882-66F3-3AC6295289C3}"/>
              </a:ext>
            </a:extLst>
          </p:cNvPr>
          <p:cNvSpPr txBox="1">
            <a:spLocks/>
          </p:cNvSpPr>
          <p:nvPr/>
        </p:nvSpPr>
        <p:spPr>
          <a:xfrm>
            <a:off x="8132128" y="1918595"/>
            <a:ext cx="1656515" cy="3567694"/>
          </a:xfrm>
          <a:prstGeom prst="rect">
            <a:avLst/>
          </a:prstGeom>
        </p:spPr>
        <p:txBody>
          <a:bodyPr vert="horz" lIns="45720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5.8%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14.4%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1.4%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10.3%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3.6%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64.5%</a:t>
            </a:r>
          </a:p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100%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B428F-CC19-93AE-7FA1-A7B12CDD7CC2}"/>
              </a:ext>
            </a:extLst>
          </p:cNvPr>
          <p:cNvSpPr txBox="1">
            <a:spLocks/>
          </p:cNvSpPr>
          <p:nvPr/>
        </p:nvSpPr>
        <p:spPr>
          <a:xfrm>
            <a:off x="6343988" y="1918595"/>
            <a:ext cx="2040374" cy="3572651"/>
          </a:xfrm>
          <a:prstGeom prst="rect">
            <a:avLst/>
          </a:prstGeom>
        </p:spPr>
        <p:txBody>
          <a:bodyPr vert="horz" lIns="45720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272,742,647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672,457,684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65,545,649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479,911,771 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165,918,832 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3,008,915,446</a:t>
            </a:r>
          </a:p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$4,665,492,029</a:t>
            </a:r>
          </a:p>
        </p:txBody>
      </p:sp>
    </p:spTree>
    <p:extLst>
      <p:ext uri="{BB962C8B-B14F-4D97-AF65-F5344CB8AC3E}">
        <p14:creationId xmlns:p14="http://schemas.microsoft.com/office/powerpoint/2010/main" val="2593336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65697A-45E1-C03C-3615-C07488062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FC11C-2E7A-A4FF-8D9F-D2156C1BBF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1800" dirty="0">
                <a:latin typeface="Century Schoolbook" panose="02040604050505020304" pitchFamily="18" charset="0"/>
              </a:rPr>
              <a:t>“ENTERPRISE” OPERATIONS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D218907-B5AB-CDA3-4AE7-53259A12B69F}"/>
              </a:ext>
            </a:extLst>
          </p:cNvPr>
          <p:cNvSpPr txBox="1">
            <a:spLocks/>
          </p:cNvSpPr>
          <p:nvPr/>
        </p:nvSpPr>
        <p:spPr>
          <a:xfrm>
            <a:off x="1881752" y="1354696"/>
            <a:ext cx="4356086" cy="4166926"/>
          </a:xfrm>
          <a:prstGeom prst="rect">
            <a:avLst/>
          </a:prstGeom>
        </p:spPr>
        <p:txBody>
          <a:bodyPr vert="horz" lIns="45720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Hospitals &amp; Clinics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University Physicians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Research Reactor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Athletics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Residential Life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Veterinary Medicine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Campus Dining 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University Stores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Parking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KOMU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Other 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(Revenue less than $10M)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9DA9787-6CFE-ADE5-BD44-C833F9A8B8F8}"/>
              </a:ext>
            </a:extLst>
          </p:cNvPr>
          <p:cNvSpPr txBox="1">
            <a:spLocks/>
          </p:cNvSpPr>
          <p:nvPr/>
        </p:nvSpPr>
        <p:spPr>
          <a:xfrm>
            <a:off x="6963026" y="1345537"/>
            <a:ext cx="2392268" cy="4148607"/>
          </a:xfrm>
          <a:prstGeom prst="rect">
            <a:avLst/>
          </a:prstGeom>
        </p:spPr>
        <p:txBody>
          <a:bodyPr vert="horz" lIns="45720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68.7%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13.4%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5.3%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3.5%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2.3%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1.1%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1.1%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1.0%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0.4%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0.4%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 </a:t>
            </a:r>
            <a:r>
              <a:rPr kumimoji="0" lang="en-US" sz="49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  3.0%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5374F1-3929-1C1F-13BD-3642D9425B9F}"/>
              </a:ext>
            </a:extLst>
          </p:cNvPr>
          <p:cNvSpPr txBox="1"/>
          <p:nvPr/>
        </p:nvSpPr>
        <p:spPr>
          <a:xfrm>
            <a:off x="6237838" y="4838174"/>
            <a:ext cx="1723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$ 3,008,915,446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8B3B5E-B994-9B8A-6766-4700571AE6DD}"/>
              </a:ext>
            </a:extLst>
          </p:cNvPr>
          <p:cNvSpPr txBox="1"/>
          <p:nvPr/>
        </p:nvSpPr>
        <p:spPr>
          <a:xfrm>
            <a:off x="8248488" y="4835355"/>
            <a:ext cx="11068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100%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AA23EF-93E3-7CA5-ACCF-2EFAA0B129BB}"/>
              </a:ext>
            </a:extLst>
          </p:cNvPr>
          <p:cNvSpPr txBox="1">
            <a:spLocks/>
          </p:cNvSpPr>
          <p:nvPr/>
        </p:nvSpPr>
        <p:spPr>
          <a:xfrm>
            <a:off x="5569521" y="1354696"/>
            <a:ext cx="2392268" cy="4157767"/>
          </a:xfrm>
          <a:prstGeom prst="rect">
            <a:avLst/>
          </a:prstGeom>
        </p:spPr>
        <p:txBody>
          <a:bodyPr vert="horz" lIns="45720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+mn-lt"/>
                <a:ea typeface="+mn-ea"/>
                <a:cs typeface="Gotham Book" pitchFamily="2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$2,068,485,485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402,233,285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158,595,358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106,283,062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68,905,399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32,264,354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31,610,060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29,250,669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11,039,244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10,403,290 </a:t>
            </a:r>
            <a:br>
              <a:rPr kumimoji="0" lang="en-US" sz="4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r>
              <a:rPr kumimoji="0" lang="en-US" sz="49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  <a:t>89,845,290</a:t>
            </a:r>
            <a:b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</a:rPr>
            </a:br>
            <a:endParaRPr kumimoji="0" lang="en-US" sz="16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19994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D6E16-8847-4C43-BAF3-B3E9510E5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2596" y="1262457"/>
            <a:ext cx="6106808" cy="433308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br>
              <a:rPr lang="en-US" sz="2000" dirty="0"/>
            </a:br>
            <a:r>
              <a:rPr lang="en-US" sz="1600" dirty="0">
                <a:latin typeface="Century Schoolbook" panose="02040604050505020304" pitchFamily="18" charset="0"/>
              </a:rPr>
              <a:t>General Revenue Allocation Sources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Century Schoolbook" panose="02040604050505020304" pitchFamily="18" charset="0"/>
              </a:rPr>
              <a:t>	State Appropriations	  $273M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Century Schoolbook" panose="02040604050505020304" pitchFamily="18" charset="0"/>
              </a:rPr>
              <a:t>	Tuition and Fees		  $668M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Century Schoolbook" panose="02040604050505020304" pitchFamily="18" charset="0"/>
              </a:rPr>
              <a:t>	Overhead and F&amp;A 	  $100M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Century Schoolbook" panose="02040604050505020304" pitchFamily="18" charset="0"/>
              </a:rPr>
              <a:t>	Total			$1041M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150DE-C171-964D-A67E-FE68817CC1C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1800" dirty="0">
                <a:latin typeface="Century Schoolbook" panose="02040604050505020304" pitchFamily="18" charset="0"/>
              </a:rPr>
              <a:t>GENERAL REVENUE ALLOCATION - GRA</a:t>
            </a:r>
          </a:p>
        </p:txBody>
      </p:sp>
    </p:spTree>
    <p:extLst>
      <p:ext uri="{BB962C8B-B14F-4D97-AF65-F5344CB8AC3E}">
        <p14:creationId xmlns:p14="http://schemas.microsoft.com/office/powerpoint/2010/main" val="3960323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6ECFD38-B294-50B1-1E3E-BBBCB68D3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4526" y="841023"/>
            <a:ext cx="8522947" cy="5175953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150DE-C171-964D-A67E-FE68817CC1C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1800" dirty="0">
                <a:latin typeface="Century Schoolbook" panose="02040604050505020304" pitchFamily="18" charset="0"/>
              </a:rPr>
              <a:t>CHANGE IN GENERAL OPERATING FUNDING SOURCES</a:t>
            </a:r>
            <a:endParaRPr lang="en-US" sz="1800" dirty="0"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EB76F1D2-5CB1-482C-8843-09996E76EB72}"/>
              </a:ext>
            </a:extLst>
          </p:cNvPr>
          <p:cNvSpPr txBox="1"/>
          <p:nvPr/>
        </p:nvSpPr>
        <p:spPr>
          <a:xfrm>
            <a:off x="6076965" y="1931231"/>
            <a:ext cx="2745493" cy="85781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TUITION &amp; FEES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05ADE3DF-C3F2-4E99-BC42-2801C642F152}"/>
              </a:ext>
            </a:extLst>
          </p:cNvPr>
          <p:cNvSpPr txBox="1"/>
          <p:nvPr/>
        </p:nvSpPr>
        <p:spPr>
          <a:xfrm>
            <a:off x="4126086" y="3745261"/>
            <a:ext cx="2381845" cy="42551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STATE SUPPORT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 pitchFamily="18" charset="0"/>
              <a:ea typeface="+mn-ea"/>
              <a:cs typeface="+mn-cs"/>
            </a:endParaRPr>
          </a:p>
        </p:txBody>
      </p:sp>
      <p:sp>
        <p:nvSpPr>
          <p:cNvPr id="31" name="Straight Arrow Connector 30">
            <a:extLst>
              <a:ext uri="{FF2B5EF4-FFF2-40B4-BE49-F238E27FC236}">
                <a16:creationId xmlns:a16="http://schemas.microsoft.com/office/drawing/2014/main" id="{0B0E5E3B-2585-4818-8E6E-8127FABF327B}"/>
              </a:ext>
            </a:extLst>
          </p:cNvPr>
          <p:cNvSpPr/>
          <p:nvPr/>
        </p:nvSpPr>
        <p:spPr>
          <a:xfrm rot="5460000" flipV="1">
            <a:off x="8213859" y="2583659"/>
            <a:ext cx="2642526" cy="46807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3C3F95B-4729-4A4E-AC9A-F39BC9B46025}"/>
              </a:ext>
            </a:extLst>
          </p:cNvPr>
          <p:cNvCxnSpPr>
            <a:cxnSpLocks/>
          </p:cNvCxnSpPr>
          <p:nvPr/>
        </p:nvCxnSpPr>
        <p:spPr>
          <a:xfrm>
            <a:off x="9533643" y="4976813"/>
            <a:ext cx="0" cy="373785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11F12C7-CD2E-4C05-B1F9-16586000BEBD}"/>
              </a:ext>
            </a:extLst>
          </p:cNvPr>
          <p:cNvCxnSpPr>
            <a:cxnSpLocks/>
          </p:cNvCxnSpPr>
          <p:nvPr/>
        </p:nvCxnSpPr>
        <p:spPr>
          <a:xfrm flipH="1">
            <a:off x="9533643" y="3928533"/>
            <a:ext cx="1819" cy="1048280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Straight Arrow Connector 49">
            <a:extLst>
              <a:ext uri="{FF2B5EF4-FFF2-40B4-BE49-F238E27FC236}">
                <a16:creationId xmlns:a16="http://schemas.microsoft.com/office/drawing/2014/main" id="{AE479E49-E45B-43C8-ABB5-DADEB45950AE}"/>
              </a:ext>
            </a:extLst>
          </p:cNvPr>
          <p:cNvSpPr/>
          <p:nvPr/>
        </p:nvSpPr>
        <p:spPr>
          <a:xfrm rot="5580000" flipV="1">
            <a:off x="1352258" y="1815224"/>
            <a:ext cx="1104355" cy="45719"/>
          </a:xfrm>
          <a:prstGeom prst="straightConnector1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FFEB6937-D0EE-4D8C-AA6B-E791B6FA4C24}"/>
              </a:ext>
            </a:extLst>
          </p:cNvPr>
          <p:cNvCxnSpPr>
            <a:cxnSpLocks/>
          </p:cNvCxnSpPr>
          <p:nvPr/>
        </p:nvCxnSpPr>
        <p:spPr>
          <a:xfrm>
            <a:off x="1898493" y="5181120"/>
            <a:ext cx="1" cy="172015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44EBD45-EA10-41A2-9E9D-C307A2430FC3}"/>
              </a:ext>
            </a:extLst>
          </p:cNvPr>
          <p:cNvCxnSpPr>
            <a:cxnSpLocks/>
          </p:cNvCxnSpPr>
          <p:nvPr/>
        </p:nvCxnSpPr>
        <p:spPr>
          <a:xfrm>
            <a:off x="1898494" y="2390576"/>
            <a:ext cx="0" cy="2788006"/>
          </a:xfrm>
          <a:prstGeom prst="straightConnector1">
            <a:avLst/>
          </a:prstGeom>
          <a:ln w="25400">
            <a:solidFill>
              <a:schemeClr val="tx1"/>
            </a:solidFill>
            <a:headEnd type="triangle" w="med" len="sm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2679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150DE-C171-964D-A67E-FE68817CC1C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noFill/>
        </p:spPr>
        <p:txBody>
          <a:bodyPr/>
          <a:lstStyle/>
          <a:p>
            <a:r>
              <a:rPr lang="en-US" sz="1800" dirty="0">
                <a:latin typeface="Century Schoolbook" panose="02040604050505020304" pitchFamily="18" charset="0"/>
              </a:rPr>
              <a:t>REVENUE DRIVERS</a:t>
            </a:r>
            <a:br>
              <a:rPr lang="en-US" sz="1800" dirty="0">
                <a:latin typeface="Century Schoolbook" panose="02040604050505020304" pitchFamily="18" charset="0"/>
              </a:rPr>
            </a:br>
            <a:r>
              <a:rPr lang="en-US" sz="1800" dirty="0">
                <a:latin typeface="Century Schoolbook" panose="02040604050505020304" pitchFamily="18" charset="0"/>
              </a:rPr>
              <a:t>FY2001 – FY2026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A8E9F4-7B6E-F797-CEE4-C17C03A3BE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014" y="1133657"/>
            <a:ext cx="11113971" cy="459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266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1906E-D82C-C686-7C4D-D889ADF6596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latin typeface="Century Schoolbook" panose="02040604050505020304" pitchFamily="18" charset="0"/>
              </a:rPr>
              <a:t>STATE SUPPORT FOR HIGHER EDUCATION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C6A579-FD93-4AB5-8BE6-B6422D86C17D}"/>
              </a:ext>
            </a:extLst>
          </p:cNvPr>
          <p:cNvSpPr txBox="1"/>
          <p:nvPr/>
        </p:nvSpPr>
        <p:spPr>
          <a:xfrm>
            <a:off x="2853930" y="1017121"/>
            <a:ext cx="644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Appropriation per Capita Ranking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004EB55-488D-4C3D-9214-7C69CD3ED3D5}"/>
              </a:ext>
            </a:extLst>
          </p:cNvPr>
          <p:cNvGrpSpPr/>
          <p:nvPr/>
        </p:nvGrpSpPr>
        <p:grpSpPr>
          <a:xfrm>
            <a:off x="3843752" y="1474230"/>
            <a:ext cx="4466425" cy="4346448"/>
            <a:chOff x="3862787" y="1474230"/>
            <a:chExt cx="4466425" cy="4346448"/>
          </a:xfrm>
        </p:grpSpPr>
        <p:pic>
          <p:nvPicPr>
            <p:cNvPr id="18" name="Picture 17" descr="Midwest Test_03.jpg">
              <a:extLst>
                <a:ext uri="{FF2B5EF4-FFF2-40B4-BE49-F238E27FC236}">
                  <a16:creationId xmlns:a16="http://schemas.microsoft.com/office/drawing/2014/main" id="{611F9C5C-A6B9-45EA-8B7A-DBD6BA1C4F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5270" b="94730" l="7204" r="94872">
                          <a14:foregroundMark x1="9158" y1="28984" x2="5495" y2="42284"/>
                          <a14:foregroundMark x1="5495" y1="42284" x2="5372" y2="55709"/>
                          <a14:foregroundMark x1="5372" y1="55709" x2="14042" y2="78670"/>
                          <a14:foregroundMark x1="14042" y1="78670" x2="20317" y2="85201"/>
                          <a14:foregroundMark x1="47915" y1="96945" x2="62271" y2="93852"/>
                          <a14:foregroundMark x1="62271" y1="93852" x2="72894" y2="87578"/>
                          <a14:foregroundMark x1="72894" y1="87578" x2="84860" y2="66499"/>
                          <a14:foregroundMark x1="84860" y1="66499" x2="82784" y2="30113"/>
                          <a14:foregroundMark x1="82784" y1="30113" x2="72039" y2="14429"/>
                          <a14:foregroundMark x1="72039" y1="14429" x2="51282" y2="7277"/>
                          <a14:foregroundMark x1="51282" y1="7277" x2="36996" y2="8783"/>
                          <a14:foregroundMark x1="36996" y1="8783" x2="7204" y2="33124"/>
                          <a14:foregroundMark x1="10379" y1="35006" x2="36996" y2="36888"/>
                          <a14:foregroundMark x1="36996" y1="36888" x2="47741" y2="35634"/>
                          <a14:foregroundMark x1="47741" y1="35634" x2="27473" y2="31242"/>
                          <a14:foregroundMark x1="27473" y1="31242" x2="12821" y2="38269"/>
                          <a14:foregroundMark x1="12821" y1="38269" x2="13675" y2="39021"/>
                          <a14:foregroundMark x1="11844" y1="43789" x2="51038" y2="33752"/>
                          <a14:foregroundMark x1="51038" y1="33752" x2="35897" y2="25972"/>
                          <a14:foregroundMark x1="35897" y1="25972" x2="45910" y2="21957"/>
                          <a14:foregroundMark x1="57875" y1="22585" x2="70940" y2="55709"/>
                          <a14:foregroundMark x1="70940" y1="55709" x2="70574" y2="53827"/>
                          <a14:foregroundMark x1="77289" y1="15182" x2="77289" y2="15182"/>
                          <a14:foregroundMark x1="77289" y1="15182" x2="77289" y2="15182"/>
                          <a14:foregroundMark x1="40049" y1="6650" x2="57387" y2="7528"/>
                          <a14:foregroundMark x1="57387" y1="7528" x2="73871" y2="15684"/>
                          <a14:foregroundMark x1="73871" y1="15684" x2="85714" y2="26600"/>
                          <a14:foregroundMark x1="85714" y1="26600" x2="94872" y2="41154"/>
                          <a14:foregroundMark x1="94872" y1="41154" x2="93284" y2="63739"/>
                          <a14:foregroundMark x1="71673" y1="41907" x2="68376" y2="29235"/>
                          <a14:foregroundMark x1="68376" y1="29235" x2="51770" y2="21455"/>
                          <a14:foregroundMark x1="51770" y1="21455" x2="43834" y2="10916"/>
                          <a14:foregroundMark x1="43834" y1="10916" x2="41880" y2="12798"/>
                          <a14:foregroundMark x1="42247" y1="5395" x2="56654" y2="7528"/>
                          <a14:foregroundMark x1="37456" y1="93182" x2="50549" y2="94730"/>
                          <a14:foregroundMark x1="50549" y1="94730" x2="60684" y2="93350"/>
                          <a14:foregroundMark x1="16239" y1="45671" x2="22711" y2="61481"/>
                          <a14:foregroundMark x1="22711" y1="61481" x2="33333" y2="52196"/>
                          <a14:foregroundMark x1="33333" y1="52196" x2="47619" y2="51819"/>
                          <a14:foregroundMark x1="47619" y1="51819" x2="59829" y2="60226"/>
                          <a14:foregroundMark x1="59829" y1="60226" x2="60440" y2="61731"/>
                          <a14:foregroundMark x1="24542" y1="66499" x2="35531" y2="77039"/>
                          <a14:foregroundMark x1="35531" y1="77039" x2="50061" y2="83940"/>
                          <a14:foregroundMark x1="50061" y1="83940" x2="40171" y2="87704"/>
                          <a14:foregroundMark x1="46642" y1="85445" x2="51038" y2="71769"/>
                          <a14:foregroundMark x1="51038" y1="71769" x2="50549" y2="69385"/>
                          <a14:foregroundMark x1="7204" y1="34379" x2="7204" y2="34379"/>
                          <a14:foregroundMark x1="7204" y1="33375" x2="7204" y2="33375"/>
                          <a14:foregroundMark x1="7204" y1="33626" x2="7937" y2="32497"/>
                          <a14:foregroundMark x1="7204" y1="33626" x2="7204" y2="33626"/>
                          <a14:foregroundMark x1="7326" y1="32999" x2="7326" y2="32999"/>
                          <a14:backgroundMark x1="11844" y1="22710" x2="122" y2="878"/>
                          <a14:backgroundMark x1="122" y1="878" x2="3297" y2="76537"/>
                          <a14:backgroundMark x1="3297" y1="76537" x2="488" y2="63112"/>
                          <a14:backgroundMark x1="488" y1="63112" x2="488" y2="63112"/>
                          <a14:backgroundMark x1="19780" y1="85696" x2="28205" y2="92597"/>
                          <a14:backgroundMark x1="28205" y1="92597" x2="47131" y2="97992"/>
                          <a14:backgroundMark x1="48352" y1="97491" x2="48352" y2="97491"/>
                          <a14:backgroundMark x1="48352" y1="96863" x2="48352" y2="96863"/>
                          <a14:backgroundMark x1="48352" y1="97114" x2="48352" y2="97114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862787" y="1474230"/>
              <a:ext cx="4466425" cy="4346448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407AC72-8A38-49F8-BE4C-48F63014D0F9}"/>
                </a:ext>
              </a:extLst>
            </p:cNvPr>
            <p:cNvSpPr txBox="1"/>
            <p:nvPr/>
          </p:nvSpPr>
          <p:spPr>
            <a:xfrm>
              <a:off x="5549774" y="2544024"/>
              <a:ext cx="546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entury Schoolbook" panose="02040604050505020304" pitchFamily="18" charset="0"/>
                  <a:ea typeface="+mn-ea"/>
                  <a:cs typeface="+mn-cs"/>
                </a:rPr>
                <a:t>40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3509E59-948F-4ABF-8E93-D2275A700724}"/>
                </a:ext>
              </a:extLst>
            </p:cNvPr>
            <p:cNvSpPr txBox="1"/>
            <p:nvPr/>
          </p:nvSpPr>
          <p:spPr>
            <a:xfrm>
              <a:off x="6498879" y="3065756"/>
              <a:ext cx="546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Schoolbook" panose="02040604050505020304" pitchFamily="18" charset="0"/>
                  <a:ea typeface="+mn-ea"/>
                  <a:cs typeface="+mn-cs"/>
                </a:rPr>
                <a:t>12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8CC12EA-9C6A-4968-B883-72FB8511E632}"/>
                </a:ext>
              </a:extLst>
            </p:cNvPr>
            <p:cNvSpPr txBox="1"/>
            <p:nvPr/>
          </p:nvSpPr>
          <p:spPr>
            <a:xfrm>
              <a:off x="7197505" y="3739796"/>
              <a:ext cx="546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Schoolbook" panose="02040604050505020304" pitchFamily="18" charset="0"/>
                  <a:ea typeface="+mn-ea"/>
                  <a:cs typeface="+mn-cs"/>
                </a:rPr>
                <a:t>29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7F5CF23-1436-458B-84B3-1F944F7A5689}"/>
                </a:ext>
              </a:extLst>
            </p:cNvPr>
            <p:cNvSpPr txBox="1"/>
            <p:nvPr/>
          </p:nvSpPr>
          <p:spPr>
            <a:xfrm>
              <a:off x="6969659" y="4213163"/>
              <a:ext cx="546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Schoolbook" panose="02040604050505020304" pitchFamily="18" charset="0"/>
                  <a:ea typeface="+mn-ea"/>
                  <a:cs typeface="+mn-cs"/>
                </a:rPr>
                <a:t>19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7D3C353-EEA5-406E-9903-8A235AE06DD2}"/>
                </a:ext>
              </a:extLst>
            </p:cNvPr>
            <p:cNvSpPr txBox="1"/>
            <p:nvPr/>
          </p:nvSpPr>
          <p:spPr>
            <a:xfrm>
              <a:off x="5927002" y="4503719"/>
              <a:ext cx="546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Schoolbook" panose="02040604050505020304" pitchFamily="18" charset="0"/>
                  <a:ea typeface="+mn-ea"/>
                  <a:cs typeface="+mn-cs"/>
                </a:rPr>
                <a:t>25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4FE95B7-0332-472C-9340-C585B3A7556C}"/>
                </a:ext>
              </a:extLst>
            </p:cNvPr>
            <p:cNvSpPr txBox="1"/>
            <p:nvPr/>
          </p:nvSpPr>
          <p:spPr>
            <a:xfrm>
              <a:off x="4968843" y="4357337"/>
              <a:ext cx="546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Schoolbook" panose="02040604050505020304" pitchFamily="18" charset="0"/>
                  <a:ea typeface="+mn-ea"/>
                  <a:cs typeface="+mn-cs"/>
                </a:rPr>
                <a:t>41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2259653-05C6-4B55-B65C-D8C4683E39C1}"/>
                </a:ext>
              </a:extLst>
            </p:cNvPr>
            <p:cNvSpPr txBox="1"/>
            <p:nvPr/>
          </p:nvSpPr>
          <p:spPr>
            <a:xfrm>
              <a:off x="4695730" y="3591578"/>
              <a:ext cx="546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Schoolbook" panose="02040604050505020304" pitchFamily="18" charset="0"/>
                  <a:ea typeface="+mn-ea"/>
                  <a:cs typeface="+mn-cs"/>
                </a:rPr>
                <a:t>14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438023C-8C56-48D7-AB5D-4B3B6789530A}"/>
                </a:ext>
              </a:extLst>
            </p:cNvPr>
            <p:cNvSpPr txBox="1"/>
            <p:nvPr/>
          </p:nvSpPr>
          <p:spPr>
            <a:xfrm>
              <a:off x="4596142" y="2800900"/>
              <a:ext cx="546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Schoolbook" panose="02040604050505020304" pitchFamily="18" charset="0"/>
                  <a:ea typeface="+mn-ea"/>
                  <a:cs typeface="+mn-cs"/>
                </a:rPr>
                <a:t>4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C4B71BB-187D-49B2-930D-149403A9327C}"/>
                </a:ext>
              </a:extLst>
            </p:cNvPr>
            <p:cNvSpPr txBox="1"/>
            <p:nvPr/>
          </p:nvSpPr>
          <p:spPr>
            <a:xfrm>
              <a:off x="5770075" y="3507170"/>
              <a:ext cx="5462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entury Schoolbook" panose="02040604050505020304" pitchFamily="18" charset="0"/>
                  <a:ea typeface="+mn-ea"/>
                  <a:cs typeface="+mn-cs"/>
                </a:rPr>
                <a:t>46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0A81218B-AEEB-42D1-802C-4F35DC76F207}"/>
              </a:ext>
            </a:extLst>
          </p:cNvPr>
          <p:cNvSpPr txBox="1"/>
          <p:nvPr/>
        </p:nvSpPr>
        <p:spPr>
          <a:xfrm>
            <a:off x="508109" y="5694326"/>
            <a:ext cx="66712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*Information obtained from the 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Grapevine Report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+mn-cs"/>
              </a:rPr>
              <a:t> publish by Illinois State University, FY2025 National Comparison</a:t>
            </a:r>
          </a:p>
        </p:txBody>
      </p:sp>
    </p:spTree>
    <p:extLst>
      <p:ext uri="{BB962C8B-B14F-4D97-AF65-F5344CB8AC3E}">
        <p14:creationId xmlns:p14="http://schemas.microsoft.com/office/powerpoint/2010/main" val="1807285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150DE-C171-964D-A67E-FE68817CC1C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1800" dirty="0">
                <a:latin typeface="Century Schoolbook" panose="02040604050505020304" pitchFamily="18" charset="0"/>
              </a:rPr>
              <a:t>FY2025 STATE APPROPRIATIONS FOR HIGHER ED</a:t>
            </a:r>
            <a:br>
              <a:rPr lang="en-US" sz="1800" dirty="0">
                <a:latin typeface="Century Schoolbook" panose="02040604050505020304" pitchFamily="18" charset="0"/>
              </a:rPr>
            </a:br>
            <a:r>
              <a:rPr lang="en-US" sz="1800" dirty="0">
                <a:latin typeface="Century Schoolbook" panose="02040604050505020304" pitchFamily="18" charset="0"/>
              </a:rPr>
              <a:t>PER CAPITA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F3D1E5-989B-32D6-0FB7-40BBD01441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014" y="1167188"/>
            <a:ext cx="11113971" cy="452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324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F150DE-C171-964D-A67E-FE68817CC1C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1800" dirty="0">
                <a:latin typeface="Century Schoolbook" panose="02040604050505020304" pitchFamily="18" charset="0"/>
              </a:rPr>
              <a:t>FY2025 STATE APPROPRIATIONS FOR HIGHER ED</a:t>
            </a:r>
            <a:br>
              <a:rPr lang="en-US" sz="1800" dirty="0">
                <a:latin typeface="Century Schoolbook" panose="02040604050505020304" pitchFamily="18" charset="0"/>
              </a:rPr>
            </a:br>
            <a:r>
              <a:rPr lang="en-US" sz="1800" dirty="0">
                <a:latin typeface="Century Schoolbook" panose="02040604050505020304" pitchFamily="18" charset="0"/>
              </a:rPr>
              <a:t>PER CAPITA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D17BBD-7D5A-C9E9-1652-C0F3F9A45F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014" y="1158043"/>
            <a:ext cx="11113971" cy="454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522610"/>
      </p:ext>
    </p:extLst>
  </p:cSld>
  <p:clrMapOvr>
    <a:masterClrMapping/>
  </p:clrMapOvr>
</p:sld>
</file>

<file path=ppt/theme/theme1.xml><?xml version="1.0" encoding="utf-8"?>
<a:theme xmlns:a="http://schemas.openxmlformats.org/drawingml/2006/main" name="Mizzou Brand 1">
  <a:themeElements>
    <a:clrScheme name="Office">
      <a:dk1>
        <a:srgbClr val="000000"/>
      </a:dk1>
      <a:lt1>
        <a:srgbClr val="FFFFFF"/>
      </a:lt1>
      <a:dk2>
        <a:srgbClr val="FDB719"/>
      </a:dk2>
      <a:lt2>
        <a:srgbClr val="D4D4D4"/>
      </a:lt2>
      <a:accent1>
        <a:srgbClr val="7F4A0F"/>
      </a:accent1>
      <a:accent2>
        <a:srgbClr val="4A596E"/>
      </a:accent2>
      <a:accent3>
        <a:srgbClr val="6E0026"/>
      </a:accent3>
      <a:accent4>
        <a:srgbClr val="EF553F"/>
      </a:accent4>
      <a:accent5>
        <a:srgbClr val="008486"/>
      </a:accent5>
      <a:accent6>
        <a:srgbClr val="453D3F"/>
      </a:accent6>
      <a:hlink>
        <a:srgbClr val="6D0C27"/>
      </a:hlink>
      <a:folHlink>
        <a:srgbClr val="37001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9F555BDD-A276-4C4C-8ACF-CC9CCFF89218}" vid="{DE144075-430A-0A48-AB2D-C19460615C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322</Words>
  <Application>Microsoft Office PowerPoint</Application>
  <PresentationFormat>Widescreen</PresentationFormat>
  <Paragraphs>50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Aptos</vt:lpstr>
      <vt:lpstr>Arial</vt:lpstr>
      <vt:lpstr>Calibri</vt:lpstr>
      <vt:lpstr>Century Schoolbook</vt:lpstr>
      <vt:lpstr>Morganite</vt:lpstr>
      <vt:lpstr>Morganite Medium</vt:lpstr>
      <vt:lpstr>Satoshi</vt:lpstr>
      <vt:lpstr>Satoshi Medium</vt:lpstr>
      <vt:lpstr>STIX Two Text</vt:lpstr>
      <vt:lpstr>Mizzou Brand 1</vt:lpstr>
      <vt:lpstr>Fiscal Year 2026 Finances</vt:lpstr>
      <vt:lpstr>Fiscal Year 2026 Budget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Mackley, Todd</dc:creator>
  <cp:lastModifiedBy>Kilgore, Nicole</cp:lastModifiedBy>
  <cp:revision>7</cp:revision>
  <dcterms:created xsi:type="dcterms:W3CDTF">2025-10-29T18:30:35Z</dcterms:created>
  <dcterms:modified xsi:type="dcterms:W3CDTF">2026-02-27T15:46:08Z</dcterms:modified>
</cp:coreProperties>
</file>