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3.xml" ContentType="application/vnd.openxmlformats-officedocument.themeOverr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364" r:id="rId3"/>
    <p:sldId id="369" r:id="rId4"/>
    <p:sldId id="366" r:id="rId5"/>
    <p:sldId id="370" r:id="rId6"/>
    <p:sldId id="368" r:id="rId7"/>
    <p:sldId id="312" r:id="rId8"/>
    <p:sldId id="292" r:id="rId9"/>
    <p:sldId id="354" r:id="rId10"/>
    <p:sldId id="359" r:id="rId11"/>
    <p:sldId id="360" r:id="rId12"/>
    <p:sldId id="361" r:id="rId13"/>
    <p:sldId id="362" r:id="rId14"/>
    <p:sldId id="363" r:id="rId15"/>
    <p:sldId id="332" r:id="rId1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AE10"/>
    <a:srgbClr val="FF3399"/>
    <a:srgbClr val="CB9A0F"/>
    <a:srgbClr val="CC9A0E"/>
    <a:srgbClr val="D7A30F"/>
    <a:srgbClr val="D3A00F"/>
    <a:srgbClr val="D9DCE7"/>
    <a:srgbClr val="2E3346"/>
    <a:srgbClr val="656C1E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>
      <p:cViewPr>
        <p:scale>
          <a:sx n="100" d="100"/>
          <a:sy n="100" d="100"/>
        </p:scale>
        <p:origin x="-31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80810459440334"/>
          <c:y val="6.9990157480314966E-2"/>
          <c:w val="0.73242414207569861"/>
          <c:h val="0.82474119962946202"/>
        </c:manualLayout>
      </c:layout>
      <c:area3DChart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Recovery of Indirect Costs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</c:spPr>
          <c:val>
            <c:numRef>
              <c:f>Sheet1!$D$2:$D$6</c:f>
              <c:numCache>
                <c:formatCode>0.0%</c:formatCode>
                <c:ptCount val="5"/>
                <c:pt idx="0">
                  <c:v>3.1989044519128006E-2</c:v>
                </c:pt>
                <c:pt idx="1">
                  <c:v>3.9465669916006418E-2</c:v>
                </c:pt>
                <c:pt idx="2">
                  <c:v>5.2483327693763619E-2</c:v>
                </c:pt>
                <c:pt idx="3">
                  <c:v>6.6541469433910747E-2</c:v>
                </c:pt>
                <c:pt idx="4">
                  <c:v>6.3853615786601758E-2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State Appropriations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cat>
            <c:strRef>
              <c:f>Sheet1!$A$2:$A$6</c:f>
              <c:strCach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2014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0.69826695223243507</c:v>
                </c:pt>
                <c:pt idx="1">
                  <c:v>0.61697272863148422</c:v>
                </c:pt>
                <c:pt idx="2">
                  <c:v>0.58486571734802295</c:v>
                </c:pt>
                <c:pt idx="3">
                  <c:v>0.44126436048846263</c:v>
                </c:pt>
                <c:pt idx="4">
                  <c:v>0.31871910899716704</c:v>
                </c:pt>
              </c:numCache>
            </c:numRef>
          </c:val>
        </c:ser>
        <c:ser>
          <c:idx val="0"/>
          <c:order val="2"/>
          <c:tx>
            <c:strRef>
              <c:f>Sheet1!$C$1</c:f>
              <c:strCache>
                <c:ptCount val="1"/>
                <c:pt idx="0">
                  <c:v>Tuition</c:v>
                </c:pt>
              </c:strCache>
            </c:strRef>
          </c:tx>
          <c:spPr>
            <a:solidFill>
              <a:srgbClr val="E8AE10"/>
            </a:solidFill>
          </c:spPr>
          <c:cat>
            <c:strRef>
              <c:f>Sheet1!$A$2:$A$6</c:f>
              <c:strCache>
                <c:ptCount val="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2014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0.269744003248437</c:v>
                </c:pt>
                <c:pt idx="1">
                  <c:v>0.34356160145250941</c:v>
                </c:pt>
                <c:pt idx="2">
                  <c:v>0.36265095495821337</c:v>
                </c:pt>
                <c:pt idx="3">
                  <c:v>0.4921941700776265</c:v>
                </c:pt>
                <c:pt idx="4">
                  <c:v>0.6174272752162312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Depth val="257"/>
        <c:axId val="125497728"/>
        <c:axId val="125499264"/>
        <c:axId val="0"/>
      </c:area3DChart>
      <c:catAx>
        <c:axId val="12549772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 rot="-2100000"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125499264"/>
        <c:crosses val="autoZero"/>
        <c:auto val="1"/>
        <c:lblAlgn val="ctr"/>
        <c:lblOffset val="100"/>
        <c:noMultiLvlLbl val="0"/>
      </c:catAx>
      <c:valAx>
        <c:axId val="12549926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25497728"/>
        <c:crosses val="autoZero"/>
        <c:crossBetween val="midCat"/>
        <c:majorUnit val="0.1"/>
      </c:valAx>
      <c:spPr>
        <a:noFill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28837156225037"/>
          <c:y val="3.3385416666666667E-2"/>
          <c:w val="0.8559256723344365"/>
          <c:h val="0.7778153707349081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Head Count</c:v>
                </c:pt>
              </c:strCache>
            </c:strRef>
          </c:tx>
          <c:cat>
            <c:numRef>
              <c:f>Sheet1!$A$2:$A$15</c:f>
              <c:numCache>
                <c:formatCode>@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 formatCode="General">
                  <c:v>2012</c:v>
                </c:pt>
                <c:pt idx="12" formatCode="General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Sheet1!$B$2:$B$15</c:f>
              <c:numCache>
                <c:formatCode>0.0%</c:formatCode>
                <c:ptCount val="14"/>
                <c:pt idx="0">
                  <c:v>0</c:v>
                </c:pt>
                <c:pt idx="1">
                  <c:v>1.5358874254579775E-2</c:v>
                </c:pt>
                <c:pt idx="2">
                  <c:v>0.12076880175039684</c:v>
                </c:pt>
                <c:pt idx="3">
                  <c:v>0.14998498434081256</c:v>
                </c:pt>
                <c:pt idx="4">
                  <c:v>0.15847955725256338</c:v>
                </c:pt>
                <c:pt idx="5">
                  <c:v>0.20060920674417607</c:v>
                </c:pt>
                <c:pt idx="6">
                  <c:v>0.21210691149341457</c:v>
                </c:pt>
                <c:pt idx="7">
                  <c:v>0.22171693337337509</c:v>
                </c:pt>
                <c:pt idx="8">
                  <c:v>0.29563687845896436</c:v>
                </c:pt>
                <c:pt idx="9">
                  <c:v>0.34342957655841089</c:v>
                </c:pt>
                <c:pt idx="10">
                  <c:v>0.39066455017375262</c:v>
                </c:pt>
                <c:pt idx="11">
                  <c:v>0.45029816808957912</c:v>
                </c:pt>
                <c:pt idx="12">
                  <c:v>0.49075464412887726</c:v>
                </c:pt>
                <c:pt idx="13">
                  <c:v>0.48689347462353599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Appropriations</c:v>
                </c:pt>
              </c:strCache>
            </c:strRef>
          </c:tx>
          <c:cat>
            <c:numRef>
              <c:f>Sheet1!$A$2:$A$15</c:f>
              <c:numCache>
                <c:formatCode>@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 formatCode="General">
                  <c:v>2012</c:v>
                </c:pt>
                <c:pt idx="12" formatCode="General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Sheet1!$C$2:$C$15</c:f>
              <c:numCache>
                <c:formatCode>0.0%</c:formatCode>
                <c:ptCount val="14"/>
                <c:pt idx="0">
                  <c:v>0</c:v>
                </c:pt>
                <c:pt idx="1">
                  <c:v>-0.12220715377077039</c:v>
                </c:pt>
                <c:pt idx="2">
                  <c:v>-9.8744229377488432E-2</c:v>
                </c:pt>
                <c:pt idx="3">
                  <c:v>-0.12782586806525448</c:v>
                </c:pt>
                <c:pt idx="4">
                  <c:v>-0.12001428626042782</c:v>
                </c:pt>
                <c:pt idx="5">
                  <c:v>-0.11094897563039534</c:v>
                </c:pt>
                <c:pt idx="6">
                  <c:v>-9.4059099830785725E-2</c:v>
                </c:pt>
                <c:pt idx="7">
                  <c:v>-5.8305451954734931E-2</c:v>
                </c:pt>
                <c:pt idx="8">
                  <c:v>-1.8691672551189364E-2</c:v>
                </c:pt>
                <c:pt idx="9">
                  <c:v>-1.8691693274836212E-2</c:v>
                </c:pt>
                <c:pt idx="10">
                  <c:v>-7.0473434458132922E-2</c:v>
                </c:pt>
                <c:pt idx="11">
                  <c:v>-0.14139281071097129</c:v>
                </c:pt>
                <c:pt idx="12">
                  <c:v>-0.12658626758628747</c:v>
                </c:pt>
                <c:pt idx="13">
                  <c:v>-5.5797056559303379E-2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 Based CPI</c:v>
                </c:pt>
              </c:strCache>
            </c:strRef>
          </c:tx>
          <c:cat>
            <c:numRef>
              <c:f>Sheet1!$A$2:$A$15</c:f>
              <c:numCache>
                <c:formatCode>@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 formatCode="General">
                  <c:v>2012</c:v>
                </c:pt>
                <c:pt idx="12" formatCode="General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Sheet1!$D$2:$D$15</c:f>
              <c:numCache>
                <c:formatCode>0.0%</c:formatCode>
                <c:ptCount val="14"/>
                <c:pt idx="0">
                  <c:v>0</c:v>
                </c:pt>
                <c:pt idx="1">
                  <c:v>3.2482598607888595E-2</c:v>
                </c:pt>
                <c:pt idx="2">
                  <c:v>4.3503480278422275E-2</c:v>
                </c:pt>
                <c:pt idx="3">
                  <c:v>6.5545243619489463E-2</c:v>
                </c:pt>
                <c:pt idx="4">
                  <c:v>0.10034802784222728</c:v>
                </c:pt>
                <c:pt idx="5">
                  <c:v>0.1281902552204176</c:v>
                </c:pt>
                <c:pt idx="6">
                  <c:v>0.17691415313225056</c:v>
                </c:pt>
                <c:pt idx="7">
                  <c:v>0.20853828306264499</c:v>
                </c:pt>
                <c:pt idx="8">
                  <c:v>0.26922853828306259</c:v>
                </c:pt>
                <c:pt idx="9">
                  <c:v>0.25111948955916474</c:v>
                </c:pt>
                <c:pt idx="10">
                  <c:v>0.26429814385150807</c:v>
                </c:pt>
                <c:pt idx="11">
                  <c:v>0.30929234338747102</c:v>
                </c:pt>
                <c:pt idx="12">
                  <c:v>0.33107888631090487</c:v>
                </c:pt>
                <c:pt idx="13">
                  <c:v>0.35443155452436187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568000"/>
        <c:axId val="115573888"/>
      </c:lineChart>
      <c:catAx>
        <c:axId val="115568000"/>
        <c:scaling>
          <c:orientation val="minMax"/>
        </c:scaling>
        <c:delete val="0"/>
        <c:axPos val="b"/>
        <c:numFmt formatCode="@" sourceLinked="1"/>
        <c:majorTickMark val="none"/>
        <c:minorTickMark val="none"/>
        <c:tickLblPos val="low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115573888"/>
        <c:crosses val="autoZero"/>
        <c:auto val="1"/>
        <c:lblAlgn val="ctr"/>
        <c:lblOffset val="100"/>
        <c:noMultiLvlLbl val="0"/>
      </c:catAx>
      <c:valAx>
        <c:axId val="115573888"/>
        <c:scaling>
          <c:orientation val="minMax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115568000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0.16887329301228651"/>
          <c:y val="0.9524064960629921"/>
          <c:w val="0.69929045101246401"/>
          <c:h val="4.7593503937007869E-2"/>
        </c:manualLayout>
      </c:layout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Bordering </a:t>
            </a:r>
            <a:r>
              <a:rPr lang="en-US" dirty="0"/>
              <a:t>States</a:t>
            </a:r>
          </a:p>
        </c:rich>
      </c:tx>
      <c:layout>
        <c:manualLayout>
          <c:xMode val="edge"/>
          <c:yMode val="edge"/>
          <c:x val="0.3462918416032910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39051333004627E-2"/>
          <c:y val="0.15869253238506478"/>
          <c:w val="0.9008739360615976"/>
          <c:h val="0.7542547298773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Boardering States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92D050"/>
              </a:solidFill>
            </c:spPr>
          </c:dPt>
          <c:dLbls>
            <c:numFmt formatCode="&quot;$&quot;#,##0.00" sourceLinked="0"/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Arkansas</c:v>
                </c:pt>
                <c:pt idx="1">
                  <c:v>Illinois</c:v>
                </c:pt>
                <c:pt idx="2">
                  <c:v>Iowa</c:v>
                </c:pt>
                <c:pt idx="3">
                  <c:v>Kansas</c:v>
                </c:pt>
                <c:pt idx="4">
                  <c:v>Kentucky</c:v>
                </c:pt>
                <c:pt idx="5">
                  <c:v>Missouri</c:v>
                </c:pt>
                <c:pt idx="6">
                  <c:v>Nebraska</c:v>
                </c:pt>
                <c:pt idx="7">
                  <c:v>Oklahoma</c:v>
                </c:pt>
                <c:pt idx="8">
                  <c:v>Tennessee</c:v>
                </c:pt>
                <c:pt idx="9">
                  <c:v>US Average</c:v>
                </c:pt>
              </c:strCache>
            </c:strRef>
          </c:cat>
          <c:val>
            <c:numRef>
              <c:f>Sheet1!$B$2:$B$11</c:f>
              <c:numCache>
                <c:formatCode>"$"#,##0.00</c:formatCode>
                <c:ptCount val="10"/>
                <c:pt idx="0">
                  <c:v>307.37894688299707</c:v>
                </c:pt>
                <c:pt idx="1">
                  <c:v>277.01915030032416</c:v>
                </c:pt>
                <c:pt idx="2">
                  <c:v>256.13924856856414</c:v>
                </c:pt>
                <c:pt idx="3">
                  <c:v>263.07715811851051</c:v>
                </c:pt>
                <c:pt idx="4">
                  <c:v>269.14732964798998</c:v>
                </c:pt>
                <c:pt idx="5">
                  <c:v>154.63990712037287</c:v>
                </c:pt>
                <c:pt idx="6">
                  <c:v>355.46347637461093</c:v>
                </c:pt>
                <c:pt idx="7">
                  <c:v>257.17318641508643</c:v>
                </c:pt>
                <c:pt idx="8">
                  <c:v>225.38942276491142</c:v>
                </c:pt>
                <c:pt idx="9">
                  <c:v>229.71786404950021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0"/>
        <c:overlap val="75"/>
        <c:axId val="71381760"/>
        <c:axId val="71383296"/>
      </c:barChart>
      <c:catAx>
        <c:axId val="71381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0" vert="horz"/>
          <a:lstStyle/>
          <a:p>
            <a:pPr>
              <a:defRPr sz="800"/>
            </a:pPr>
            <a:endParaRPr lang="en-US"/>
          </a:p>
        </c:txPr>
        <c:crossAx val="71383296"/>
        <c:crosses val="autoZero"/>
        <c:auto val="1"/>
        <c:lblAlgn val="ctr"/>
        <c:lblOffset val="100"/>
        <c:noMultiLvlLbl val="0"/>
      </c:catAx>
      <c:valAx>
        <c:axId val="71383296"/>
        <c:scaling>
          <c:orientation val="minMax"/>
        </c:scaling>
        <c:delete val="0"/>
        <c:axPos val="l"/>
        <c:majorGridlines/>
        <c:numFmt formatCode="&quot;$&quot;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71381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3.1181373401811804E-2"/>
                  <c:y val="-4.2109703056034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398355419909686"/>
                  <c:y val="-0.165640146208717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470341018251681"/>
                  <c:y val="2.8040334426499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7366906946429967E-2"/>
                  <c:y val="-1.0048941990635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Sheet1!$A$3:$A$6</c:f>
              <c:strCache>
                <c:ptCount val="4"/>
                <c:pt idx="0">
                  <c:v>Theme 1</c:v>
                </c:pt>
                <c:pt idx="1">
                  <c:v>Theme 2</c:v>
                </c:pt>
                <c:pt idx="2">
                  <c:v>Theme 3</c:v>
                </c:pt>
                <c:pt idx="3">
                  <c:v>Theme 4</c:v>
                </c:pt>
              </c:strCache>
            </c:strRef>
          </c:cat>
          <c:val>
            <c:numRef>
              <c:f>Sheet1!$B$3:$B$6</c:f>
              <c:numCache>
                <c:formatCode>#,##0</c:formatCode>
                <c:ptCount val="4"/>
                <c:pt idx="0">
                  <c:v>36191835</c:v>
                </c:pt>
                <c:pt idx="1">
                  <c:v>162291656</c:v>
                </c:pt>
                <c:pt idx="2">
                  <c:v>64234146</c:v>
                </c:pt>
                <c:pt idx="3">
                  <c:v>38094000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248453921800552"/>
          <c:y val="0.34272382860476264"/>
          <c:w val="0.19936572306144135"/>
          <c:h val="0.4223952504748213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Five-Year Sources of Funding: $269,119,283</c:v>
                </c:pt>
              </c:strCache>
            </c:strRef>
          </c:tx>
          <c:dPt>
            <c:idx val="0"/>
            <c:bubble3D val="0"/>
            <c:explosion val="15"/>
          </c:dPt>
          <c:dLbls>
            <c:dLbl>
              <c:idx val="0"/>
              <c:layout>
                <c:manualLayout>
                  <c:x val="-0.14423494501696724"/>
                  <c:y val="6.712220673908299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683807118408964E-2"/>
                  <c:y val="1.12320288322168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351746976168708"/>
                  <c:y val="-0.2301576096091436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5427867010557822"/>
                  <c:y val="0.2018080498558369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Private Sources</c:v>
                </c:pt>
                <c:pt idx="1">
                  <c:v>New State funds for Strategic Investment</c:v>
                </c:pt>
                <c:pt idx="2">
                  <c:v>Budget Reallocation</c:v>
                </c:pt>
                <c:pt idx="3">
                  <c:v>Student Fees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4000000</c:v>
                </c:pt>
                <c:pt idx="1">
                  <c:v>34960000</c:v>
                </c:pt>
                <c:pt idx="2">
                  <c:v>183654273</c:v>
                </c:pt>
                <c:pt idx="3">
                  <c:v>78197362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58"/>
      </c:pieChart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0.86916</cdr:x>
      <cdr:y>0.11765</cdr:y>
    </cdr:from>
    <cdr:to>
      <cdr:x>0.93779</cdr:x>
      <cdr:y>0.82276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7086600" y="609600"/>
          <a:ext cx="559568" cy="3653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62%</a:t>
          </a:r>
        </a:p>
        <a:p xmlns:a="http://schemas.openxmlformats.org/drawingml/2006/main">
          <a:pPr algn="r"/>
          <a:endParaRPr lang="en-US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32%</a:t>
          </a:r>
        </a:p>
        <a:p xmlns:a="http://schemas.openxmlformats.org/drawingml/2006/main">
          <a:pPr algn="r"/>
          <a:endParaRPr lang="en-US" sz="8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b="1" dirty="0" smtClean="0">
              <a:solidFill>
                <a:schemeClr val="tx1"/>
              </a:solidFill>
            </a:rPr>
            <a:t>6%</a:t>
          </a:r>
          <a:endParaRPr lang="en-US" sz="11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0.65421</cdr:x>
      <cdr:y>0.75801</cdr:y>
    </cdr:from>
    <cdr:to>
      <cdr:x>0.85791</cdr:x>
      <cdr:y>0.81683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334000" y="3927713"/>
          <a:ext cx="1660847" cy="304782"/>
        </a:xfrm>
        <a:prstGeom xmlns:a="http://schemas.openxmlformats.org/drawingml/2006/main" prst="rect">
          <a:avLst/>
        </a:prstGeom>
        <a:effectLst xmlns:a="http://schemas.openxmlformats.org/drawingml/2006/main"/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INDIRECT COST</a:t>
          </a:r>
          <a:endParaRPr lang="en-US" sz="1000" b="1" dirty="0">
            <a:solidFill>
              <a:schemeClr val="tx1">
                <a:lumMod val="85000"/>
                <a:lumOff val="15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0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/>
          <a:lstStyle>
            <a:lvl1pPr algn="r">
              <a:defRPr sz="1200"/>
            </a:lvl1pPr>
          </a:lstStyle>
          <a:p>
            <a:fld id="{79E8D0DF-08DB-4D2E-BB08-C0CD0E857A6C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56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773356"/>
            <a:ext cx="3038145" cy="461193"/>
          </a:xfrm>
          <a:prstGeom prst="rect">
            <a:avLst/>
          </a:prstGeom>
        </p:spPr>
        <p:txBody>
          <a:bodyPr vert="horz" lIns="87810" tIns="43905" rIns="87810" bIns="43905" rtlCol="0" anchor="b"/>
          <a:lstStyle>
            <a:lvl1pPr algn="r">
              <a:defRPr sz="1200"/>
            </a:lvl1pPr>
          </a:lstStyle>
          <a:p>
            <a:fld id="{3492C0C2-1913-4311-959B-81481AB95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9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/>
          <a:lstStyle>
            <a:lvl1pPr algn="r">
              <a:defRPr sz="1200"/>
            </a:lvl1pPr>
          </a:lstStyle>
          <a:p>
            <a:fld id="{F66C9C43-3F3B-45F6-AC79-6C984920CF65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16" tIns="46408" rIns="92816" bIns="464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16" tIns="46408" rIns="92816" bIns="464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16" tIns="46408" rIns="92816" bIns="46408" rtlCol="0" anchor="b"/>
          <a:lstStyle>
            <a:lvl1pPr algn="r">
              <a:defRPr sz="1200"/>
            </a:lvl1pPr>
          </a:lstStyle>
          <a:p>
            <a:fld id="{D96EB14A-9260-4152-B614-7C8315D34C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94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B14A-9260-4152-B614-7C8315D34CF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File: Op Fund Actuals COLUM 2002-2012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0799-95F5-48C2-AC79-85DEB625CD18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0E0D-9298-4661-A04B-7C8674AF4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jpe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807594"/>
            <a:ext cx="7772400" cy="2526406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MU Budget</a:t>
            </a:r>
            <a:b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</a:br>
            <a:endParaRPr lang="en-US" sz="7200" dirty="0">
              <a:solidFill>
                <a:schemeClr val="bg1"/>
              </a:solidFill>
              <a:latin typeface="Cambria" pitchFamily="18" charset="0"/>
              <a:ea typeface="Malgun Gothic" pitchFamily="34" charset="-127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596188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j-lt"/>
              </a:rPr>
              <a:t>http://mubudget.missouri.edu/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Strategic Operating Plan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914400" y="1676400"/>
            <a:ext cx="7315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Five year plan 2014 to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Drives how new state funds will be allocated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Identifies our priorities as a campus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All resource decisions will be related to the plan</a:t>
            </a:r>
            <a:endParaRPr lang="en-US" sz="2400" dirty="0"/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0503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/>
              <a:t>Strategic Operating </a:t>
            </a:r>
            <a:r>
              <a:rPr lang="en-US" sz="4000" dirty="0" smtClean="0"/>
              <a:t>Plan (cont.)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1095375" y="2124075"/>
            <a:ext cx="73152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Strategy Statement: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MU’s mission as a public, land-grant university is to discover and disseminate knowledge.  Building on its unique interdisciplinary research and teaching strengths, exemplified by </a:t>
            </a:r>
            <a:r>
              <a:rPr lang="en-US" sz="2400" dirty="0" err="1"/>
              <a:t>Mizzou</a:t>
            </a:r>
            <a:r>
              <a:rPr lang="en-US" sz="2400" dirty="0"/>
              <a:t> Advantage, MU will, by 2018, enhance its academic stature as measured by publicly available metrics, including those of the Association of American Universities (AAU).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0503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/>
              <a:t>Strategic Operating </a:t>
            </a:r>
            <a:r>
              <a:rPr lang="en-US" sz="4000" dirty="0" smtClean="0"/>
              <a:t>Plan (cont.)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1095375" y="1876425"/>
            <a:ext cx="731520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 smtClean="0"/>
              <a:t>Strengthen </a:t>
            </a:r>
            <a:r>
              <a:rPr lang="en-US" sz="2400" dirty="0"/>
              <a:t>interdisciplinary and experiential learning for Mizzou’s undergraduate, graduate, and professional </a:t>
            </a:r>
            <a:r>
              <a:rPr lang="en-US" sz="2400" dirty="0" smtClean="0"/>
              <a:t>students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Recruit, develop, and retain faculty and staff in order to promote MU’s strategic goals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Grow MU’s high-impact research and creative activity by enhancing campus infrastructure and other resources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Ensure that MU’s revenue model allows for strategic investments and leverages MU’s strengths to drive state and regional economic </a:t>
            </a:r>
            <a:r>
              <a:rPr lang="en-US" sz="2400" dirty="0" smtClean="0"/>
              <a:t>development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79184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MUSOP – 5 </a:t>
            </a:r>
            <a:r>
              <a:rPr lang="en-US" sz="4000" smtClean="0"/>
              <a:t>year Expenditures</a:t>
            </a:r>
            <a:endParaRPr lang="en-US" sz="20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670197"/>
              </p:ext>
            </p:extLst>
          </p:nvPr>
        </p:nvGraphicFramePr>
        <p:xfrm>
          <a:off x="1828800" y="2020824"/>
          <a:ext cx="6345936" cy="4471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79184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MUSOP – 5 year Revenues</a:t>
            </a:r>
            <a:endParaRPr lang="en-US" sz="20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79915011"/>
              </p:ext>
            </p:extLst>
          </p:nvPr>
        </p:nvGraphicFramePr>
        <p:xfrm>
          <a:off x="1824037" y="2019299"/>
          <a:ext cx="6348413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9860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807594"/>
            <a:ext cx="7772400" cy="2526406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MU Budget</a:t>
            </a:r>
            <a:b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</a:br>
            <a:endParaRPr lang="en-US" sz="7200" dirty="0">
              <a:solidFill>
                <a:schemeClr val="bg1"/>
              </a:solidFill>
              <a:latin typeface="Cambria" pitchFamily="18" charset="0"/>
              <a:ea typeface="Malgun Gothic" pitchFamily="34" charset="-127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596188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j-lt"/>
              </a:rPr>
              <a:t>http://mubudget.missouri.edu/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4213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Cambria" pitchFamily="18" charset="0"/>
              </a:rPr>
              <a:t>Funding Sources</a:t>
            </a:r>
            <a:r>
              <a:rPr lang="en-US" dirty="0" smtClean="0">
                <a:latin typeface="Cambria" pitchFamily="18" charset="0"/>
              </a:rPr>
              <a:t/>
            </a:r>
            <a:br>
              <a:rPr lang="en-US" dirty="0" smtClean="0">
                <a:latin typeface="Cambria" pitchFamily="18" charset="0"/>
              </a:rPr>
            </a:br>
            <a:r>
              <a:rPr lang="en-US" sz="2000" dirty="0" smtClean="0">
                <a:latin typeface="Cambria" pitchFamily="18" charset="0"/>
              </a:rPr>
              <a:t>Fiscal Year 2014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88" y="1600200"/>
            <a:ext cx="441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/>
              <a:t>Operating </a:t>
            </a:r>
            <a:r>
              <a:rPr lang="en-US" sz="1600" dirty="0" smtClean="0"/>
              <a:t>Fund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Targeted </a:t>
            </a:r>
            <a:r>
              <a:rPr lang="en-US" sz="1600" dirty="0"/>
              <a:t>Tuition &amp; </a:t>
            </a:r>
            <a:r>
              <a:rPr lang="en-US" sz="1600" dirty="0" smtClean="0"/>
              <a:t>Student Fees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Federal </a:t>
            </a:r>
            <a:r>
              <a:rPr lang="en-US" sz="1600" dirty="0"/>
              <a:t>Appropriations</a:t>
            </a:r>
          </a:p>
          <a:p>
            <a:pPr>
              <a:buNone/>
            </a:pPr>
            <a:r>
              <a:rPr lang="en-US" sz="1600" dirty="0" smtClean="0"/>
              <a:t>	Targeted </a:t>
            </a:r>
            <a:r>
              <a:rPr lang="en-US" sz="1600" dirty="0"/>
              <a:t>State Appropriations</a:t>
            </a:r>
          </a:p>
          <a:p>
            <a:pPr>
              <a:buNone/>
            </a:pPr>
            <a:r>
              <a:rPr lang="en-US" sz="1600" dirty="0" smtClean="0"/>
              <a:t>	Grants </a:t>
            </a:r>
            <a:r>
              <a:rPr lang="en-US" sz="1600" dirty="0"/>
              <a:t>&amp; Contracts</a:t>
            </a:r>
          </a:p>
          <a:p>
            <a:pPr>
              <a:buNone/>
            </a:pPr>
            <a:r>
              <a:rPr lang="en-US" sz="1600" dirty="0" smtClean="0"/>
              <a:t>	Gifts</a:t>
            </a:r>
            <a:r>
              <a:rPr lang="en-US" sz="1600" dirty="0"/>
              <a:t>, </a:t>
            </a:r>
            <a:r>
              <a:rPr lang="en-US" sz="1600" dirty="0" smtClean="0"/>
              <a:t>Endowment </a:t>
            </a:r>
            <a:r>
              <a:rPr lang="en-US" sz="1600" dirty="0"/>
              <a:t>&amp; Investment Income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Enterprise Operations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Total Revenue	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66488" y="1600200"/>
            <a:ext cx="2209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$</a:t>
            </a:r>
            <a:r>
              <a:rPr lang="en-US" sz="1600" dirty="0" smtClean="0"/>
              <a:t>572M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100M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17M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36M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193M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71M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u="sng" dirty="0" smtClean="0"/>
              <a:t>1,154M</a:t>
            </a:r>
            <a:r>
              <a:rPr lang="en-US" sz="1600" dirty="0" smtClean="0"/>
              <a:t> </a:t>
            </a:r>
            <a:endParaRPr lang="en-US" sz="1600" dirty="0"/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 smtClean="0"/>
              <a:t>$2,144M </a:t>
            </a:r>
          </a:p>
          <a:p>
            <a:pPr marL="342900" lvl="0" indent="-342900" algn="r">
              <a:spcBef>
                <a:spcPct val="20000"/>
              </a:spcBef>
            </a:pPr>
            <a:endParaRPr lang="en-US" sz="16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99376" y="1597152"/>
            <a:ext cx="80772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26.7%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4.7%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0.8%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1.7%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9.0%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3.3%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en-US" sz="1600" u="sng" dirty="0" smtClean="0"/>
              <a:t>53.8</a:t>
            </a:r>
            <a:r>
              <a:rPr lang="en-US" sz="1600" u="sng" dirty="0"/>
              <a:t>%</a:t>
            </a:r>
          </a:p>
          <a:p>
            <a:pPr marL="342900" lvl="0" indent="-342900" algn="r">
              <a:spcBef>
                <a:spcPct val="20000"/>
              </a:spcBef>
            </a:pPr>
            <a:endParaRPr lang="en-US" sz="1600" u="sng" dirty="0"/>
          </a:p>
          <a:p>
            <a:pPr marL="342900" lvl="0" indent="-342900" algn="r">
              <a:spcBef>
                <a:spcPct val="20000"/>
              </a:spcBef>
            </a:pPr>
            <a:r>
              <a:rPr lang="en-US" sz="1600" dirty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1610649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“Enterprise” Operations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70888" y="1600200"/>
            <a:ext cx="38862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en-US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Hospitals &amp; Clinics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University Physicians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University Stores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Athletics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Residential Life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Campus Dining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Reactor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Agriculture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Parking</a:t>
            </a:r>
          </a:p>
          <a:p>
            <a:pPr marL="342900" lvl="0" indent="-34290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KOMU </a:t>
            </a:r>
            <a:endParaRPr lang="en-US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Office 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 Research/Patent &amp; Royalty </a:t>
            </a:r>
          </a:p>
          <a:p>
            <a:pPr marL="342900" lvl="0" indent="-342900"/>
            <a:r>
              <a:rPr lang="en-US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447413" y="1600200"/>
            <a:ext cx="21336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$701M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165M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56M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52M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45M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29M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13M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>
                <a:latin typeface="Arial" pitchFamily="34" charset="0"/>
                <a:cs typeface="Arial" pitchFamily="34" charset="0"/>
              </a:rPr>
              <a:t>11M</a:t>
            </a:r>
          </a:p>
          <a:p>
            <a:pPr marL="342900" lvl="0" indent="-342900" algn="r"/>
            <a:r>
              <a:rPr lang="en-US" sz="1600" dirty="0">
                <a:latin typeface="Arial" pitchFamily="34" charset="0"/>
                <a:cs typeface="Arial" pitchFamily="34" charset="0"/>
              </a:rPr>
              <a:t>8M</a:t>
            </a: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7M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3M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u="sng" dirty="0" smtClean="0">
                <a:latin typeface="Arial" pitchFamily="34" charset="0"/>
                <a:cs typeface="Arial" pitchFamily="34" charset="0"/>
              </a:rPr>
              <a:t>65M</a:t>
            </a:r>
            <a:endParaRPr lang="en-US" sz="1600" u="sng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342900" lvl="0" indent="-342900" algn="r"/>
            <a:r>
              <a:rPr lang="en-US" sz="1600" dirty="0" smtClean="0">
                <a:latin typeface="Arial" pitchFamily="34" charset="0"/>
                <a:cs typeface="Arial" pitchFamily="34" charset="0"/>
              </a:rPr>
              <a:t>$1,154M</a:t>
            </a: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6836664" y="1600200"/>
            <a:ext cx="11430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lvl="0" indent="-342900" algn="r"/>
            <a:endParaRPr lang="en-US" sz="1600" dirty="0" smtClean="0"/>
          </a:p>
          <a:p>
            <a:pPr marL="342900" lvl="0" indent="-342900" algn="r"/>
            <a:r>
              <a:rPr lang="en-US" sz="1600" dirty="0" smtClean="0"/>
              <a:t>60.7%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14.3%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4.9%</a:t>
            </a:r>
            <a:endParaRPr lang="en-US" sz="1600" dirty="0"/>
          </a:p>
          <a:p>
            <a:pPr marL="342900" lvl="0" indent="-342900" algn="r"/>
            <a:r>
              <a:rPr lang="en-US" sz="1600" dirty="0"/>
              <a:t>4.5%</a:t>
            </a:r>
          </a:p>
          <a:p>
            <a:pPr marL="342900" lvl="0" indent="-342900" algn="r"/>
            <a:r>
              <a:rPr lang="en-US" sz="1600" dirty="0"/>
              <a:t>3.9%</a:t>
            </a:r>
          </a:p>
          <a:p>
            <a:pPr marL="342900" lvl="0" indent="-342900" algn="r"/>
            <a:r>
              <a:rPr lang="en-US" sz="1600" dirty="0" smtClean="0"/>
              <a:t>2.5%</a:t>
            </a:r>
            <a:endParaRPr lang="en-US" sz="1600" dirty="0"/>
          </a:p>
          <a:p>
            <a:pPr marL="342900" lvl="0" indent="-342900" algn="r"/>
            <a:r>
              <a:rPr lang="en-US" sz="1600" dirty="0"/>
              <a:t>1.1%</a:t>
            </a:r>
          </a:p>
          <a:p>
            <a:pPr marL="342900" lvl="0" indent="-342900" algn="r"/>
            <a:r>
              <a:rPr lang="en-US" sz="1600" dirty="0"/>
              <a:t>1.0%</a:t>
            </a:r>
          </a:p>
          <a:p>
            <a:pPr marL="342900" lvl="0" indent="-342900" algn="r"/>
            <a:r>
              <a:rPr lang="en-US" sz="1600" dirty="0"/>
              <a:t>0.7%</a:t>
            </a:r>
          </a:p>
          <a:p>
            <a:pPr marL="342900" lvl="0" indent="-342900" algn="r"/>
            <a:r>
              <a:rPr lang="en-US" sz="1600" dirty="0" smtClean="0"/>
              <a:t>0.6</a:t>
            </a:r>
            <a:r>
              <a:rPr lang="en-US" sz="1600" dirty="0" smtClean="0"/>
              <a:t>%</a:t>
            </a:r>
            <a:endParaRPr lang="en-US" sz="1600" dirty="0"/>
          </a:p>
          <a:p>
            <a:pPr marL="342900" lvl="0" indent="-342900" algn="r"/>
            <a:r>
              <a:rPr lang="en-US" sz="1600" dirty="0" smtClean="0"/>
              <a:t>0.2</a:t>
            </a:r>
            <a:r>
              <a:rPr lang="en-US" sz="1600" dirty="0"/>
              <a:t>%</a:t>
            </a:r>
          </a:p>
          <a:p>
            <a:pPr marL="342900" lvl="0" indent="-342900" algn="r"/>
            <a:r>
              <a:rPr lang="en-US" sz="1600" u="sng" dirty="0" smtClean="0"/>
              <a:t>5.6%</a:t>
            </a:r>
          </a:p>
          <a:p>
            <a:pPr marL="342900" lvl="0" indent="-342900" algn="r"/>
            <a:endParaRPr lang="en-US" sz="1600" dirty="0"/>
          </a:p>
          <a:p>
            <a:pPr marL="342900" lvl="0" indent="-342900" algn="r"/>
            <a:r>
              <a:rPr lang="en-US" sz="1600" dirty="0" smtClean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263379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General Operating Sources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Total: $</a:t>
            </a:r>
            <a:r>
              <a:rPr lang="en-US" sz="2000" dirty="0" smtClean="0">
                <a:solidFill>
                  <a:schemeClr val="tx1"/>
                </a:solidFill>
              </a:rPr>
              <a:t>572M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914400" y="1676400"/>
            <a:ext cx="7315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	Operating Fund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/>
              <a:t>State </a:t>
            </a:r>
            <a:r>
              <a:rPr lang="en-US" sz="2400" dirty="0" smtClean="0"/>
              <a:t>Appropriations		$</a:t>
            </a:r>
            <a:r>
              <a:rPr lang="en-US" sz="2400" dirty="0" smtClean="0"/>
              <a:t>182M </a:t>
            </a:r>
            <a:endParaRPr lang="en-US" sz="2400" dirty="0" smtClean="0"/>
          </a:p>
          <a:p>
            <a:pPr marL="1714500" lvl="3" indent="-342900">
              <a:buFont typeface="Arial" pitchFamily="34" charset="0"/>
              <a:buChar char="•"/>
            </a:pPr>
            <a:endParaRPr lang="en-US" sz="1200" dirty="0" smtClean="0"/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Tuition				$353M</a:t>
            </a:r>
          </a:p>
          <a:p>
            <a:pPr lvl="3"/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/>
              <a:t>Indirect Cost </a:t>
            </a:r>
            <a:r>
              <a:rPr lang="en-US" sz="2400" dirty="0" smtClean="0"/>
              <a:t>			  $</a:t>
            </a:r>
            <a:r>
              <a:rPr lang="en-US" sz="2400" dirty="0"/>
              <a:t>37M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09321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/>
          <p:nvPr/>
        </p:nvSpPr>
        <p:spPr>
          <a:xfrm>
            <a:off x="914400" y="2438400"/>
            <a:ext cx="533400" cy="3886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800" dirty="0" smtClean="0"/>
          </a:p>
          <a:p>
            <a:pPr algn="r"/>
            <a:endParaRPr lang="en-US" sz="800" dirty="0"/>
          </a:p>
          <a:p>
            <a:pPr algn="r"/>
            <a:endParaRPr lang="en-US" sz="800" b="1" dirty="0" smtClean="0"/>
          </a:p>
          <a:p>
            <a:pPr algn="r"/>
            <a:r>
              <a:rPr lang="en-US" sz="1000" b="1" dirty="0" smtClean="0"/>
              <a:t>27%</a:t>
            </a:r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sz="1000" b="1" dirty="0" smtClean="0"/>
              <a:t>70%</a:t>
            </a:r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800" dirty="0" smtClean="0"/>
          </a:p>
          <a:p>
            <a:pPr algn="r"/>
            <a:r>
              <a:rPr lang="en-US" sz="1000" b="1" dirty="0" smtClean="0"/>
              <a:t>3 %</a:t>
            </a:r>
            <a:endParaRPr lang="en-US" sz="1000" b="1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Change in General Operating Funding Sources</a:t>
            </a:r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206644"/>
              </p:ext>
            </p:extLst>
          </p:nvPr>
        </p:nvGraphicFramePr>
        <p:xfrm>
          <a:off x="914400" y="1600200"/>
          <a:ext cx="8153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248400" y="2971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4343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SUPPORT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traight Arrow Connector 6"/>
          <p:cNvSpPr/>
          <p:nvPr/>
        </p:nvSpPr>
        <p:spPr>
          <a:xfrm rot="5400000">
            <a:off x="6951735" y="3426705"/>
            <a:ext cx="2057406" cy="1549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7446264" y="4998720"/>
            <a:ext cx="1066800" cy="158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038638" y="2969482"/>
            <a:ext cx="838200" cy="158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traight Arrow Connector 11"/>
          <p:cNvSpPr/>
          <p:nvPr/>
        </p:nvSpPr>
        <p:spPr>
          <a:xfrm rot="5400000">
            <a:off x="1377700" y="5631889"/>
            <a:ext cx="152391" cy="163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Straight Arrow Connector 13"/>
          <p:cNvSpPr/>
          <p:nvPr/>
        </p:nvSpPr>
        <p:spPr>
          <a:xfrm rot="5400000">
            <a:off x="390971" y="4476685"/>
            <a:ext cx="2133576" cy="163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7831106" y="5695918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953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kern="0" dirty="0" smtClean="0"/>
              <a:t>What’s Wrong With This Picture?</a:t>
            </a:r>
            <a:br>
              <a:rPr lang="en-US" sz="4000" kern="0" dirty="0" smtClean="0"/>
            </a:br>
            <a:r>
              <a:rPr lang="en-US" sz="2200" kern="0" dirty="0" smtClean="0"/>
              <a:t>FY </a:t>
            </a:r>
            <a:r>
              <a:rPr lang="en-US" sz="2200" kern="0" dirty="0"/>
              <a:t>2001 – FY </a:t>
            </a:r>
            <a:r>
              <a:rPr lang="en-US" sz="2200" kern="0" dirty="0" smtClean="0"/>
              <a:t>201</a:t>
            </a:r>
            <a:r>
              <a:rPr lang="en-US" sz="2200" dirty="0"/>
              <a:t>4</a:t>
            </a:r>
            <a:br>
              <a:rPr lang="en-US" sz="2200" dirty="0"/>
            </a:br>
            <a:endParaRPr lang="en-US" sz="2200" kern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884750"/>
              </p:ext>
            </p:extLst>
          </p:nvPr>
        </p:nvGraphicFramePr>
        <p:xfrm>
          <a:off x="990600" y="1828800"/>
          <a:ext cx="78867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92247" y="2244904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Head Count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7792247" y="2908343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CPI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7301512" y="4796890"/>
            <a:ext cx="14241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State Appropriations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4249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Midwest Test_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15374" y="2145793"/>
            <a:ext cx="4466425" cy="4346448"/>
          </a:xfrm>
          <a:prstGeom prst="rect">
            <a:avLst/>
          </a:prstGeom>
        </p:spPr>
      </p:pic>
      <p:sp>
        <p:nvSpPr>
          <p:cNvPr id="9218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106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State Support to Higher Education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FY 2013 National Comparison*</a:t>
            </a:r>
          </a:p>
        </p:txBody>
      </p:sp>
      <p:sp>
        <p:nvSpPr>
          <p:cNvPr id="56" name="Content Placeholder 55"/>
          <p:cNvSpPr>
            <a:spLocks noGrp="1"/>
          </p:cNvSpPr>
          <p:nvPr>
            <p:ph idx="1"/>
          </p:nvPr>
        </p:nvSpPr>
        <p:spPr>
          <a:xfrm>
            <a:off x="762000" y="1752600"/>
            <a:ext cx="7620000" cy="609600"/>
          </a:xfrm>
        </p:spPr>
        <p:txBody>
          <a:bodyPr/>
          <a:lstStyle/>
          <a:p>
            <a:pPr algn="ctr">
              <a:buNone/>
            </a:pPr>
            <a:r>
              <a:rPr lang="en-US" sz="2600" dirty="0" smtClean="0">
                <a:latin typeface="Calibri" pitchFamily="34" charset="0"/>
              </a:rPr>
              <a:t>Appropriation per Capita Ranking</a:t>
            </a:r>
            <a:endParaRPr lang="en-US" sz="2200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6510915"/>
            <a:ext cx="7086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*Information obtained from the </a:t>
            </a:r>
            <a:r>
              <a:rPr lang="en-US" sz="1000" i="1" dirty="0" smtClean="0"/>
              <a:t>Grapevine Report </a:t>
            </a:r>
            <a:r>
              <a:rPr lang="en-US" sz="1000" dirty="0" smtClean="0"/>
              <a:t>published by Illinois State University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296861" y="4168025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44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4952" y="341376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86021" y="4243451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17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429000" y="5084064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19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427014" y="5302928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72880" y="4893494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736515" y="441596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7244" y="3638310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13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003524" y="3087759"/>
            <a:ext cx="491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204867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21278" y="4229443"/>
            <a:ext cx="7284522" cy="308759"/>
          </a:xfrm>
          <a:prstGeom prst="rect">
            <a:avLst/>
          </a:prstGeom>
          <a:solidFill>
            <a:srgbClr val="E8AE10"/>
          </a:solidFill>
          <a:ln>
            <a:noFill/>
          </a:ln>
          <a:effectLst>
            <a:outerShdw blurRad="50800" dist="381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kern="0" dirty="0" smtClean="0"/>
              <a:t>Tuition &amp; Fee Comparison</a:t>
            </a:r>
            <a:br>
              <a:rPr lang="en-US" sz="4000" kern="0" dirty="0" smtClean="0"/>
            </a:br>
            <a:r>
              <a:rPr lang="en-US" sz="2200" kern="0" dirty="0" smtClean="0"/>
              <a:t>2013 – 2014</a:t>
            </a:r>
            <a:br>
              <a:rPr lang="en-US" sz="2200" kern="0" dirty="0" smtClean="0"/>
            </a:br>
            <a:endParaRPr lang="en-US" sz="2200" dirty="0"/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1300355" y="2062869"/>
            <a:ext cx="5405245" cy="434241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u="sng" dirty="0" smtClean="0"/>
              <a:t>Institution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AAU Public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AAU Public &amp; Private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SEC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Big Ten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/>
              <a:t>Big XII</a:t>
            </a: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1800" dirty="0" smtClean="0"/>
              <a:t>University of Missouri-Columbia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 bwMode="auto">
          <a:xfrm>
            <a:off x="6965915" y="2060888"/>
            <a:ext cx="1196455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b="1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Average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$11,383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$25,385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$11,296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$14,565 </a:t>
            </a:r>
          </a:p>
          <a:p>
            <a:pPr algn="r" eaLnBrk="0" hangingPunct="0">
              <a:spcAft>
                <a:spcPts val="120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$13,895</a:t>
            </a:r>
          </a:p>
          <a:p>
            <a:pPr algn="r" eaLnBrk="0" hangingPunct="0">
              <a:spcAft>
                <a:spcPts val="180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$9,415</a:t>
            </a: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5844520" y="2046034"/>
            <a:ext cx="1197864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Lowest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$8,061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$6,456 </a:t>
            </a: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4724444" y="2058913"/>
            <a:ext cx="1197864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Highest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$17,100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$49,138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$42,978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$45,527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$36,590 </a:t>
            </a: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72728" y="2010413"/>
            <a:ext cx="3124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Combined Tuition &amp; Fees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63246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Source: U.S. News Best Colleges 2012</a:t>
            </a:r>
            <a:r>
              <a:rPr lang="en-US" dirty="0">
                <a:solidFill>
                  <a:prstClr val="black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4312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FY2013 State Appropriations for Higher 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Per Capita</a:t>
            </a:r>
            <a:br>
              <a:rPr lang="en-US" sz="2700" dirty="0" smtClean="0"/>
            </a:br>
            <a:r>
              <a:rPr lang="en-US" sz="2200" dirty="0" smtClean="0"/>
              <a:t> </a:t>
            </a:r>
            <a:endParaRPr lang="en-US" sz="2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442900"/>
              </p:ext>
            </p:extLst>
          </p:nvPr>
        </p:nvGraphicFramePr>
        <p:xfrm>
          <a:off x="960120" y="1828800"/>
          <a:ext cx="803148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>
          <a:xfrm>
            <a:off x="1063665" y="6577671"/>
            <a:ext cx="7653528" cy="32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000" dirty="0"/>
              <a:t>*Information obtained from the </a:t>
            </a:r>
            <a:r>
              <a:rPr lang="en-US" sz="1000" i="1" dirty="0"/>
              <a:t>Grapevine Report </a:t>
            </a:r>
            <a:r>
              <a:rPr lang="en-US" sz="1000" dirty="0"/>
              <a:t>published by Illinois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9411902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ambria/Arial_2012">
      <a:majorFont>
        <a:latin typeface="Cambr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3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8445</TotalTime>
  <Words>493</Words>
  <Application>Microsoft Office PowerPoint</Application>
  <PresentationFormat>On-screen Show (4:3)</PresentationFormat>
  <Paragraphs>248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MU Budget </vt:lpstr>
      <vt:lpstr>Funding Sources Fiscal Year 2014</vt:lpstr>
      <vt:lpstr>“Enterprise” Operations</vt:lpstr>
      <vt:lpstr>General Operating Sources Total: $572M</vt:lpstr>
      <vt:lpstr>Change in General Operating Funding Sources</vt:lpstr>
      <vt:lpstr>What’s Wrong With This Picture? FY 2001 – FY 2014 </vt:lpstr>
      <vt:lpstr>State Support to Higher Education FY 2013 National Comparison*</vt:lpstr>
      <vt:lpstr>Tuition &amp; Fee Comparison 2013 – 2014 </vt:lpstr>
      <vt:lpstr>FY2013 State Appropriations for Higher Ed Per Capita  </vt:lpstr>
      <vt:lpstr>Strategic Operating Plan</vt:lpstr>
      <vt:lpstr>Strategic Operating Plan (cont.)</vt:lpstr>
      <vt:lpstr>Strategic Operating Plan (cont.)</vt:lpstr>
      <vt:lpstr>MUSOP – 5 year Expenditures</vt:lpstr>
      <vt:lpstr>MUSOP – 5 year Revenues</vt:lpstr>
      <vt:lpstr>MU Budget </vt:lpstr>
    </vt:vector>
  </TitlesOfParts>
  <Company>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BUDGET</dc:title>
  <dc:creator>mackleyrt</dc:creator>
  <cp:lastModifiedBy>MacKley, Richard Todd</cp:lastModifiedBy>
  <cp:revision>637</cp:revision>
  <cp:lastPrinted>2013-02-15T22:26:36Z</cp:lastPrinted>
  <dcterms:created xsi:type="dcterms:W3CDTF">2011-08-04T14:05:08Z</dcterms:created>
  <dcterms:modified xsi:type="dcterms:W3CDTF">2013-12-11T23:41:13Z</dcterms:modified>
</cp:coreProperties>
</file>