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Override4.xml" ContentType="application/vnd.openxmlformats-officedocument.themeOverrid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0"/>
  </p:notesMasterIdLst>
  <p:sldIdLst>
    <p:sldId id="257" r:id="rId4"/>
    <p:sldId id="259" r:id="rId5"/>
    <p:sldId id="264" r:id="rId6"/>
    <p:sldId id="260" r:id="rId7"/>
    <p:sldId id="273" r:id="rId8"/>
    <p:sldId id="265" r:id="rId9"/>
    <p:sldId id="266" r:id="rId10"/>
    <p:sldId id="271" r:id="rId11"/>
    <p:sldId id="272" r:id="rId12"/>
    <p:sldId id="261" r:id="rId13"/>
    <p:sldId id="262" r:id="rId14"/>
    <p:sldId id="263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A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1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80810459440334"/>
          <c:y val="6.9990157480314966E-2"/>
          <c:w val="0.73242414207569861"/>
          <c:h val="0.82474119962946202"/>
        </c:manualLayout>
      </c:layout>
      <c:area3DChart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Recovery of Indirect Costs</c:v>
                </c:pt>
              </c:strCache>
            </c:strRef>
          </c:tx>
          <c:spPr>
            <a:solidFill>
              <a:srgbClr val="FADA7A"/>
            </a:solidFill>
            <a:ln w="25400">
              <a:noFill/>
            </a:ln>
          </c:spPr>
          <c:val>
            <c:numRef>
              <c:f>Sheet1!$D$2:$D$7</c:f>
              <c:numCache>
                <c:formatCode>0.0%</c:formatCode>
                <c:ptCount val="6"/>
                <c:pt idx="0">
                  <c:v>3.1989044519128006E-2</c:v>
                </c:pt>
                <c:pt idx="1">
                  <c:v>3.9465669916006418E-2</c:v>
                </c:pt>
                <c:pt idx="2">
                  <c:v>5.2483327693763619E-2</c:v>
                </c:pt>
                <c:pt idx="3">
                  <c:v>6.6541469433910747E-2</c:v>
                </c:pt>
                <c:pt idx="4">
                  <c:v>6.970814668861644E-2</c:v>
                </c:pt>
                <c:pt idx="5">
                  <c:v>6.3617768439936551E-2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State Appropriations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cat>
            <c:strRef>
              <c:f>Sheet1!$A$2:$A$7</c:f>
              <c:strCache>
                <c:ptCount val="6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2015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0.69826695223243507</c:v>
                </c:pt>
                <c:pt idx="1">
                  <c:v>0.61697272863148422</c:v>
                </c:pt>
                <c:pt idx="2">
                  <c:v>0.58486571734802295</c:v>
                </c:pt>
                <c:pt idx="3">
                  <c:v>0.44126436048846263</c:v>
                </c:pt>
                <c:pt idx="4">
                  <c:v>0.38958909270855147</c:v>
                </c:pt>
                <c:pt idx="5">
                  <c:v>0.31764697583848223</c:v>
                </c:pt>
              </c:numCache>
            </c:numRef>
          </c:val>
        </c:ser>
        <c:ser>
          <c:idx val="0"/>
          <c:order val="2"/>
          <c:tx>
            <c:strRef>
              <c:f>Sheet1!$C$1</c:f>
              <c:strCache>
                <c:ptCount val="1"/>
                <c:pt idx="0">
                  <c:v>Tuition</c:v>
                </c:pt>
              </c:strCache>
            </c:strRef>
          </c:tx>
          <c:spPr>
            <a:solidFill>
              <a:srgbClr val="E8AE10"/>
            </a:solidFill>
          </c:spPr>
          <c:cat>
            <c:strRef>
              <c:f>Sheet1!$A$2:$A$7</c:f>
              <c:strCache>
                <c:ptCount val="6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2010</c:v>
                </c:pt>
                <c:pt idx="5">
                  <c:v>2015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0.269744003248437</c:v>
                </c:pt>
                <c:pt idx="1">
                  <c:v>0.34356160145250941</c:v>
                </c:pt>
                <c:pt idx="2">
                  <c:v>0.36265095495821337</c:v>
                </c:pt>
                <c:pt idx="3">
                  <c:v>0.4921941700776265</c:v>
                </c:pt>
                <c:pt idx="4">
                  <c:v>0.54070276060283196</c:v>
                </c:pt>
                <c:pt idx="5">
                  <c:v>0.61873525572158117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Depth val="257"/>
        <c:axId val="226465664"/>
        <c:axId val="226467200"/>
        <c:axId val="0"/>
      </c:area3DChart>
      <c:catAx>
        <c:axId val="2264656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 rot="-2100000"/>
          <a:lstStyle/>
          <a:p>
            <a:pPr>
              <a:defRPr sz="1200">
                <a:latin typeface="+mn-lt"/>
              </a:defRPr>
            </a:pPr>
            <a:endParaRPr lang="en-US"/>
          </a:p>
        </c:txPr>
        <c:crossAx val="226467200"/>
        <c:crosses val="autoZero"/>
        <c:auto val="1"/>
        <c:lblAlgn val="ctr"/>
        <c:lblOffset val="100"/>
        <c:noMultiLvlLbl val="0"/>
      </c:catAx>
      <c:valAx>
        <c:axId val="22646720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26465664"/>
        <c:crosses val="autoZero"/>
        <c:crossBetween val="midCat"/>
        <c:majorUnit val="0.1"/>
      </c:valAx>
      <c:spPr>
        <a:noFill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0.83178</cdr:x>
      <cdr:y>0.13759</cdr:y>
    </cdr:from>
    <cdr:to>
      <cdr:x>0.90041</cdr:x>
      <cdr:y>0.8427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6781800" y="712959"/>
          <a:ext cx="559568" cy="3653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62%</a:t>
          </a:r>
        </a:p>
        <a:p xmlns:a="http://schemas.openxmlformats.org/drawingml/2006/main">
          <a:pPr algn="r"/>
          <a:endParaRPr lang="en-US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11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sz="1100" b="1" dirty="0" smtClean="0">
              <a:solidFill>
                <a:schemeClr val="tx1"/>
              </a:solidFill>
            </a:rPr>
            <a:t>32%</a:t>
          </a:r>
        </a:p>
        <a:p xmlns:a="http://schemas.openxmlformats.org/drawingml/2006/main">
          <a:pPr algn="r"/>
          <a:endParaRPr lang="en-US" sz="8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>
            <a:solidFill>
              <a:schemeClr val="tx1"/>
            </a:solidFill>
          </a:endParaRPr>
        </a:p>
        <a:p xmlns:a="http://schemas.openxmlformats.org/drawingml/2006/main">
          <a:pPr algn="r"/>
          <a:endParaRPr lang="en-US" sz="800" b="1" dirty="0" smtClean="0">
            <a:solidFill>
              <a:schemeClr val="tx1"/>
            </a:solidFill>
          </a:endParaRPr>
        </a:p>
        <a:p xmlns:a="http://schemas.openxmlformats.org/drawingml/2006/main">
          <a:pPr algn="r"/>
          <a:r>
            <a:rPr lang="en-US" b="1" dirty="0" smtClean="0">
              <a:solidFill>
                <a:schemeClr val="tx1"/>
              </a:solidFill>
            </a:rPr>
            <a:t>6%</a:t>
          </a:r>
          <a:endParaRPr lang="en-US" sz="11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0.65421</cdr:x>
      <cdr:y>0.75801</cdr:y>
    </cdr:from>
    <cdr:to>
      <cdr:x>0.85791</cdr:x>
      <cdr:y>0.81683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334000" y="3927713"/>
          <a:ext cx="1660847" cy="304782"/>
        </a:xfrm>
        <a:prstGeom xmlns:a="http://schemas.openxmlformats.org/drawingml/2006/main" prst="rect">
          <a:avLst/>
        </a:prstGeom>
        <a:effectLst xmlns:a="http://schemas.openxmlformats.org/drawingml/2006/main"/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000" b="1" dirty="0" smtClean="0">
              <a:solidFill>
                <a:schemeClr val="tx1">
                  <a:lumMod val="85000"/>
                  <a:lumOff val="15000"/>
                </a:schemeClr>
              </a:solidFill>
            </a:rPr>
            <a:t>INDIRECT COST</a:t>
          </a:r>
          <a:endParaRPr lang="en-US" sz="1000" b="1" dirty="0">
            <a:solidFill>
              <a:schemeClr val="tx1">
                <a:lumMod val="85000"/>
                <a:lumOff val="1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E4D00-33E1-4DB7-917A-CB155CE41988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CA4B0-708C-4917-87C6-7F0E73112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66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B14A-9260-4152-B614-7C8315D34CF6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B14A-9260-4152-B614-7C8315D34CF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File: Op Fund Actuals COLUM 2002-2012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ACA9A-CE95-4A51-B52C-E159A3B21A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75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5EDE-8275-429F-B5F1-F6D43D6812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0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C290-C4B5-46DA-A6C6-1797606B0B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006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ACA9A-CE95-4A51-B52C-E159A3B21A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303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68EF-B0FE-40EA-88F4-78DD6A63CE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78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3C3-FD8B-48AE-A6E4-94077B6611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568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E9C43-F5DD-4E0E-AE9F-AD64E0CEA5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793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7AE0-ACC6-40A3-AEAE-3E9D66B3C7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550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09C2A-1098-46C4-9032-ABB3A43942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943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06DE-75BD-4ABC-9636-D25A51D18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310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615C-24E9-4208-AB81-47D8EC73B5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2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68EF-B0FE-40EA-88F4-78DD6A63CE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93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B04-CE75-4258-AA11-59A95C2246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89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5EDE-8275-429F-B5F1-F6D43D6812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2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C290-C4B5-46DA-A6C6-1797606B0B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245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ACA9A-CE95-4A51-B52C-E159A3B21A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4068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868EF-B0FE-40EA-88F4-78DD6A63CE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1641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3C3-FD8B-48AE-A6E4-94077B6611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9998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E9C43-F5DD-4E0E-AE9F-AD64E0CEA5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277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7AE0-ACC6-40A3-AEAE-3E9D66B3C7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574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09C2A-1098-46C4-9032-ABB3A43942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069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06DE-75BD-4ABC-9636-D25A51D18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53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C3C3-FD8B-48AE-A6E4-94077B6611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0757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615C-24E9-4208-AB81-47D8EC73B5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587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B04-CE75-4258-AA11-59A95C2246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0251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5EDE-8275-429F-B5F1-F6D43D6812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830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C290-C4B5-46DA-A6C6-1797606B0B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82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E9C43-F5DD-4E0E-AE9F-AD64E0CEA5A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045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7AE0-ACC6-40A3-AEAE-3E9D66B3C70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7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09C2A-1098-46C4-9032-ABB3A43942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6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06DE-75BD-4ABC-9636-D25A51D188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40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9615C-24E9-4208-AB81-47D8EC73B5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15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CB04-CE75-4258-AA11-59A95C2246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38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785DC-1BA1-4796-A0E8-6A1EE43749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18"/>
            <a:ext cx="9170126" cy="687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00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785DC-1BA1-4796-A0E8-6A1EE43749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18"/>
            <a:ext cx="9170126" cy="687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96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785DC-1BA1-4796-A0E8-6A1EE43749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20E0D-9298-4661-A04B-7C8674AF4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418"/>
            <a:ext cx="9170126" cy="687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7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95400"/>
            <a:ext cx="8812369" cy="5410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081823" y="1715035"/>
            <a:ext cx="795914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76363" algn="l"/>
                <a:tab pos="5826125" algn="l"/>
              </a:tabLst>
            </a:pPr>
            <a:endParaRPr lang="en-U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tabLst>
                <a:tab pos="1376363" algn="l"/>
                <a:tab pos="5826125" algn="l"/>
              </a:tabLst>
            </a:pPr>
            <a:r>
              <a:rPr lang="en-US" sz="1400" dirty="0">
                <a:solidFill>
                  <a:prstClr val="black"/>
                </a:solidFill>
              </a:rPr>
              <a:t>	</a:t>
            </a:r>
          </a:p>
          <a:p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prstClr val="black"/>
                </a:solidFill>
              </a:rPr>
              <a:pPr/>
              <a:t>1</a:t>
            </a:fld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5961888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Cambria" panose="02040503050406030204" pitchFamily="18" charset="0"/>
              </a:rPr>
              <a:t>http://mubudget.missouri.edu/</a:t>
            </a:r>
            <a:endParaRPr lang="en-US" sz="12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685800" y="2345938"/>
            <a:ext cx="7772400" cy="25264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Chairs Retreat </a:t>
            </a:r>
            <a:b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</a:br>
            <a:r>
              <a:rPr lang="en-US" dirty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Budget </a:t>
            </a:r>
            <a:r>
              <a:rPr lang="en-US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Update</a:t>
            </a:r>
            <a: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/>
            </a:r>
            <a:br>
              <a:rPr lang="en-US" sz="72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</a:br>
            <a:r>
              <a:rPr lang="en-US" sz="4000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FY </a:t>
            </a:r>
            <a:r>
              <a:rPr lang="en-US" dirty="0" smtClean="0">
                <a:solidFill>
                  <a:srgbClr val="E8AE10"/>
                </a:solidFill>
                <a:latin typeface="Cambria" pitchFamily="18" charset="0"/>
                <a:ea typeface="Malgun Gothic" pitchFamily="34" charset="-127"/>
                <a:cs typeface="Times New Roman" pitchFamily="18" charset="0"/>
              </a:rPr>
              <a:t>2015</a:t>
            </a:r>
            <a:endParaRPr lang="en-US" dirty="0">
              <a:solidFill>
                <a:schemeClr val="bg1"/>
              </a:solidFill>
              <a:latin typeface="Cambria" pitchFamily="18" charset="0"/>
              <a:ea typeface="Malgun Gothic" pitchFamily="34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45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807595"/>
            <a:ext cx="7772400" cy="1416676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Calibri" panose="020F0502020204030204" pitchFamily="34" charset="0"/>
                <a:ea typeface="Malgun Gothic" pitchFamily="34" charset="-127"/>
                <a:cs typeface="Times New Roman" pitchFamily="18" charset="0"/>
              </a:rPr>
              <a:t>Strategic Plan Report</a:t>
            </a:r>
            <a:endParaRPr lang="en-US" sz="6000" dirty="0">
              <a:latin typeface="Calibri" panose="020F0502020204030204" pitchFamily="34" charset="0"/>
              <a:ea typeface="Malgun Gothic" pitchFamily="34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4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1081823" y="1715035"/>
            <a:ext cx="79591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76363" algn="l"/>
                <a:tab pos="5826125" algn="l"/>
              </a:tabLst>
            </a:pPr>
            <a:endParaRPr lang="en-U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tabLst>
                <a:tab pos="1376363" algn="l"/>
                <a:tab pos="5826125" algn="l"/>
              </a:tabLst>
            </a:pPr>
            <a:r>
              <a:rPr lang="en-US" sz="2800" dirty="0">
                <a:solidFill>
                  <a:prstClr val="black"/>
                </a:solidFill>
              </a:rPr>
              <a:t>Status:	FY14 planned expenditures	= $55M </a:t>
            </a:r>
          </a:p>
          <a:p>
            <a:pPr>
              <a:lnSpc>
                <a:spcPct val="150000"/>
              </a:lnSpc>
              <a:tabLst>
                <a:tab pos="1376363" algn="l"/>
                <a:tab pos="5826125" algn="l"/>
              </a:tabLst>
            </a:pPr>
            <a:r>
              <a:rPr lang="en-US" sz="2800" dirty="0">
                <a:solidFill>
                  <a:prstClr val="black"/>
                </a:solidFill>
              </a:rPr>
              <a:t>	FY14 </a:t>
            </a:r>
            <a:r>
              <a:rPr lang="en-US" sz="2800" dirty="0" smtClean="0">
                <a:solidFill>
                  <a:prstClr val="black"/>
                </a:solidFill>
              </a:rPr>
              <a:t>actual expenditures</a:t>
            </a:r>
            <a:r>
              <a:rPr lang="en-US" sz="2800" dirty="0">
                <a:solidFill>
                  <a:prstClr val="black"/>
                </a:solidFill>
              </a:rPr>
              <a:t>	= </a:t>
            </a:r>
            <a:r>
              <a:rPr lang="en-US" sz="2800" dirty="0" smtClean="0">
                <a:solidFill>
                  <a:prstClr val="black"/>
                </a:solidFill>
              </a:rPr>
              <a:t>$67M</a:t>
            </a:r>
            <a:endParaRPr lang="en-US" sz="28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tabLst>
                <a:tab pos="1376363" algn="l"/>
                <a:tab pos="5826125" algn="l"/>
              </a:tabLst>
            </a:pPr>
            <a:endParaRPr lang="en-US" sz="28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tabLst>
                <a:tab pos="1376363" algn="l"/>
              </a:tabLst>
            </a:pPr>
            <a:r>
              <a:rPr lang="en-US" sz="2800" dirty="0">
                <a:solidFill>
                  <a:prstClr val="black"/>
                </a:solidFill>
              </a:rPr>
              <a:t>Next:	Measure results against goals</a:t>
            </a:r>
          </a:p>
          <a:p>
            <a:pPr>
              <a:lnSpc>
                <a:spcPct val="150000"/>
              </a:lnSpc>
              <a:tabLst>
                <a:tab pos="1376363" algn="l"/>
              </a:tabLst>
            </a:pPr>
            <a:r>
              <a:rPr lang="en-US" sz="2800" dirty="0">
                <a:solidFill>
                  <a:prstClr val="black"/>
                </a:solidFill>
              </a:rPr>
              <a:t>	Communicate results</a:t>
            </a:r>
          </a:p>
          <a:p>
            <a:pPr>
              <a:lnSpc>
                <a:spcPct val="150000"/>
              </a:lnSpc>
              <a:tabLst>
                <a:tab pos="1376363" algn="l"/>
              </a:tabLst>
            </a:pPr>
            <a:r>
              <a:rPr lang="en-US" sz="2800" dirty="0">
                <a:solidFill>
                  <a:prstClr val="black"/>
                </a:solidFill>
              </a:rPr>
              <a:t>	Adjust FY15 plan based on results</a:t>
            </a:r>
            <a:r>
              <a:rPr lang="en-US" sz="1400" dirty="0">
                <a:solidFill>
                  <a:prstClr val="black"/>
                </a:solidFill>
              </a:rPr>
              <a:t>	</a:t>
            </a:r>
          </a:p>
          <a:p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Strategic Plan Update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prstClr val="black"/>
                </a:solidFill>
              </a:rPr>
              <a:pPr/>
              <a:t>11</a:t>
            </a:fld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9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450758" y="1624883"/>
            <a:ext cx="795914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800" dirty="0">
                <a:solidFill>
                  <a:prstClr val="black"/>
                </a:solidFill>
              </a:rPr>
              <a:t>Current year (FY14) Adjustments</a:t>
            </a: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Discontinued NTT research hiring (2.1.2)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Began integration of Mizzou Advantage with SOP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pPr lvl="5"/>
            <a:r>
              <a:rPr lang="en-US" sz="1400" dirty="0">
                <a:solidFill>
                  <a:prstClr val="black"/>
                </a:solidFill>
              </a:rPr>
              <a:t>	</a:t>
            </a:r>
          </a:p>
          <a:p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Strategic Plan Adjustments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prstClr val="black"/>
                </a:solidFill>
              </a:rPr>
              <a:pPr/>
              <a:t>12</a:t>
            </a:fld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47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1081823" y="1715036"/>
            <a:ext cx="774020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/>
              <a:t>Done through a substantial adjustment to scholarship policies for AY15 admissions.</a:t>
            </a:r>
          </a:p>
          <a:p>
            <a:endParaRPr lang="en-US" sz="2800" dirty="0"/>
          </a:p>
          <a:p>
            <a:r>
              <a:rPr lang="en-US" sz="2800" dirty="0" smtClean="0"/>
              <a:t>Current projections of measured results: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Increase in high ability students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Current estimate is a 25% increase in 30+ ACT students/slightly more than 200 students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Positive impact on overall enrollment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$5.5M increase in scholarship expenditures</a:t>
            </a:r>
            <a:endParaRPr lang="en-US" sz="1400" dirty="0"/>
          </a:p>
          <a:p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92428" y="114837"/>
            <a:ext cx="8229600" cy="114300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Lever 1.3  Recruit and Retain Best </a:t>
            </a:r>
            <a:r>
              <a:rPr lang="en-US" sz="3400" b="1" dirty="0"/>
              <a:t>S</a:t>
            </a:r>
            <a:r>
              <a:rPr lang="en-US" sz="3400" b="1" dirty="0" smtClean="0"/>
              <a:t>tudents</a:t>
            </a:r>
            <a:endParaRPr lang="en-US" sz="3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schemeClr val="tx1"/>
                </a:solidFill>
              </a:rPr>
              <a:pPr/>
              <a:t>13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31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1081823" y="1715035"/>
            <a:ext cx="79591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/>
              <a:t>20 New “Signature” Faculty will be hired over the next 4 years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Medicine – 5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Health Sciences – 2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Physical Sciences </a:t>
            </a:r>
            <a:r>
              <a:rPr lang="en-US" sz="3200" dirty="0"/>
              <a:t>– 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Life </a:t>
            </a:r>
            <a:r>
              <a:rPr lang="en-US" sz="3200" dirty="0" smtClean="0"/>
              <a:t>Sciences </a:t>
            </a:r>
            <a:r>
              <a:rPr lang="en-US" sz="3200" dirty="0"/>
              <a:t>(Plant) – 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Engineering </a:t>
            </a:r>
            <a:r>
              <a:rPr lang="en-US" sz="3200" dirty="0"/>
              <a:t>– 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/>
              <a:t>Journalism </a:t>
            </a:r>
            <a:r>
              <a:rPr lang="en-US" sz="3200" dirty="0" smtClean="0"/>
              <a:t>(New Media) – </a:t>
            </a:r>
            <a:r>
              <a:rPr lang="en-US" sz="3200" dirty="0"/>
              <a:t>1</a:t>
            </a:r>
          </a:p>
          <a:p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Lever 2.1  Future Faculty Hiring 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schemeClr val="tx1"/>
                </a:solidFill>
              </a:rPr>
              <a:pPr/>
              <a:t>14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0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89397" y="101957"/>
            <a:ext cx="8558011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Faculty hiring—Deeper Topical Dive</a:t>
            </a:r>
            <a:endParaRPr lang="en-US" sz="4000" b="1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2"/>
          </p:nvPr>
        </p:nvSpPr>
        <p:spPr>
          <a:xfrm>
            <a:off x="878006" y="1524159"/>
            <a:ext cx="4359499" cy="5082124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Medical</a:t>
            </a:r>
            <a:r>
              <a:rPr lang="en-US" sz="3200" b="1" dirty="0"/>
              <a:t> </a:t>
            </a:r>
            <a:r>
              <a:rPr lang="en-US" sz="3200" b="1" dirty="0" smtClean="0"/>
              <a:t>&amp; Health Sciences</a:t>
            </a:r>
          </a:p>
          <a:p>
            <a:pPr lvl="1"/>
            <a:r>
              <a:rPr lang="en-US" sz="2900" b="0" dirty="0" smtClean="0"/>
              <a:t>Epigenetics (1)</a:t>
            </a:r>
          </a:p>
          <a:p>
            <a:pPr lvl="1"/>
            <a:r>
              <a:rPr lang="en-US" sz="2900" b="0" dirty="0" smtClean="0"/>
              <a:t>Microbiome (1) </a:t>
            </a:r>
          </a:p>
          <a:p>
            <a:pPr lvl="1"/>
            <a:r>
              <a:rPr lang="en-US" sz="2900" b="0" dirty="0" smtClean="0"/>
              <a:t>Health Outcomes-Medical Informatics (1)</a:t>
            </a:r>
            <a:endParaRPr lang="en-US" sz="2900" dirty="0" smtClean="0"/>
          </a:p>
          <a:p>
            <a:pPr lvl="1"/>
            <a:r>
              <a:rPr lang="en-US" sz="2900" b="0" dirty="0" smtClean="0"/>
              <a:t>Neuroscience-Brain Imaging-Rehab (1)</a:t>
            </a:r>
          </a:p>
          <a:p>
            <a:pPr lvl="1"/>
            <a:r>
              <a:rPr lang="en-US" sz="2900" b="0" dirty="0" smtClean="0"/>
              <a:t>Psychology-Addiction (1)</a:t>
            </a:r>
          </a:p>
          <a:p>
            <a:r>
              <a:rPr lang="en-US" sz="3200" b="1" dirty="0" smtClean="0"/>
              <a:t>Physical Sciences</a:t>
            </a:r>
          </a:p>
          <a:p>
            <a:pPr lvl="1"/>
            <a:r>
              <a:rPr lang="en-US" sz="2900" b="0" dirty="0" smtClean="0"/>
              <a:t>Chemistry</a:t>
            </a:r>
          </a:p>
          <a:p>
            <a:pPr lvl="2"/>
            <a:r>
              <a:rPr lang="en-US" sz="2900" b="0" dirty="0" smtClean="0"/>
              <a:t>Inorganic (1)</a:t>
            </a:r>
          </a:p>
          <a:p>
            <a:pPr lvl="2"/>
            <a:r>
              <a:rPr lang="en-US" sz="2900" b="0" dirty="0" smtClean="0"/>
              <a:t>Theoretical (1)</a:t>
            </a:r>
          </a:p>
          <a:p>
            <a:r>
              <a:rPr lang="en-US" sz="3200" b="1" dirty="0" smtClean="0"/>
              <a:t>Plant-Life Sciences</a:t>
            </a:r>
          </a:p>
          <a:p>
            <a:pPr lvl="1"/>
            <a:r>
              <a:rPr lang="en-US" sz="2900" b="0" dirty="0" smtClean="0"/>
              <a:t>Plants Stress (2)</a:t>
            </a:r>
          </a:p>
          <a:p>
            <a:pPr lvl="1"/>
            <a:r>
              <a:rPr lang="en-US" sz="2900" b="0" dirty="0" smtClean="0"/>
              <a:t>4 joint-hires with the Danforth Plant Sciences Center (2)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quarter" idx="4"/>
          </p:nvPr>
        </p:nvSpPr>
        <p:spPr>
          <a:xfrm>
            <a:off x="4868214" y="1442434"/>
            <a:ext cx="4082603" cy="4931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/>
              <a:t>Big Data </a:t>
            </a:r>
          </a:p>
          <a:p>
            <a:pPr marL="457200" lvl="1" indent="0">
              <a:buNone/>
            </a:pPr>
            <a:r>
              <a:rPr lang="en-US" dirty="0" smtClean="0"/>
              <a:t>Computational Methods (1)</a:t>
            </a:r>
          </a:p>
          <a:p>
            <a:pPr marL="457200" lvl="1" indent="0">
              <a:buNone/>
            </a:pPr>
            <a:r>
              <a:rPr lang="en-US" dirty="0" smtClean="0"/>
              <a:t>Bio-informatics (1)</a:t>
            </a:r>
          </a:p>
          <a:p>
            <a:pPr marL="457200" lvl="1" indent="0">
              <a:buNone/>
            </a:pPr>
            <a:r>
              <a:rPr lang="en-US" dirty="0" smtClean="0"/>
              <a:t>Social Science (Demography?) (1)</a:t>
            </a:r>
          </a:p>
          <a:p>
            <a:pPr marL="457200" lvl="1" indent="0">
              <a:buNone/>
            </a:pPr>
            <a:r>
              <a:rPr lang="en-US" dirty="0" smtClean="0"/>
              <a:t>Geography/Geospatial (1)</a:t>
            </a:r>
          </a:p>
          <a:p>
            <a:pPr marL="457200" lvl="1" indent="0">
              <a:buNone/>
            </a:pPr>
            <a:r>
              <a:rPr lang="en-US" dirty="0" smtClean="0"/>
              <a:t>Journalism/New Media (1)</a:t>
            </a:r>
          </a:p>
          <a:p>
            <a:pPr marL="0" indent="0">
              <a:buNone/>
            </a:pPr>
            <a:r>
              <a:rPr lang="en-US" sz="2200" b="1" dirty="0" smtClean="0"/>
              <a:t>Engineering</a:t>
            </a:r>
          </a:p>
          <a:p>
            <a:pPr marL="457200" lvl="1" indent="0">
              <a:buNone/>
            </a:pPr>
            <a:r>
              <a:rPr lang="en-US" dirty="0" smtClean="0"/>
              <a:t>Eldercare (1)</a:t>
            </a:r>
          </a:p>
          <a:p>
            <a:pPr marL="457200" lvl="1" indent="0">
              <a:buNone/>
            </a:pPr>
            <a:r>
              <a:rPr lang="en-US" dirty="0" smtClean="0"/>
              <a:t>Nuclear </a:t>
            </a:r>
            <a:r>
              <a:rPr lang="en-US" dirty="0"/>
              <a:t>H</a:t>
            </a:r>
            <a:r>
              <a:rPr lang="en-US" dirty="0" smtClean="0"/>
              <a:t>ardened Materials (1)</a:t>
            </a:r>
          </a:p>
          <a:p>
            <a:pPr marL="457200" lvl="1" indent="0">
              <a:buNone/>
            </a:pPr>
            <a:r>
              <a:rPr lang="en-US" dirty="0" smtClean="0"/>
              <a:t>Nanotechnology (1)</a:t>
            </a:r>
          </a:p>
          <a:p>
            <a:pPr marL="457200" lvl="1" indent="0">
              <a:buNone/>
            </a:pPr>
            <a:r>
              <a:rPr lang="en-US" dirty="0" smtClean="0"/>
              <a:t>Biomedical (1)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schemeClr val="tx1"/>
                </a:solidFill>
              </a:rPr>
              <a:pPr/>
              <a:t>15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4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669699" y="1612003"/>
            <a:ext cx="795914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/>
              <a:t>Internal reallocation for merit increases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Same expectation as last year that departments self fund these increases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We anticipate achieving about the same level of increases as last year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 smtClean="0"/>
              <a:t>Other actions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M</a:t>
            </a:r>
            <a:r>
              <a:rPr lang="en-US" sz="2800" dirty="0" smtClean="0"/>
              <a:t>erit increases for high-performing faculty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Faculty promotion increases will be provided centrally by the campus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01899" y="101958"/>
            <a:ext cx="7965583" cy="114300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Lever 2.3  Faculty and Staff Compensation</a:t>
            </a:r>
            <a:endParaRPr lang="en-US" sz="3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0E0D-9298-4661-A04B-7C8674AF4A23}" type="slidenum">
              <a:rPr lang="en-US" sz="1400" smtClean="0">
                <a:solidFill>
                  <a:schemeClr val="tx1"/>
                </a:solidFill>
              </a:rPr>
              <a:pPr/>
              <a:t>16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51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814" y="1600200"/>
            <a:ext cx="441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smtClean="0"/>
              <a:t>	Operating Fund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Targeted </a:t>
            </a:r>
            <a:r>
              <a:rPr lang="en-US" sz="1600" dirty="0"/>
              <a:t>Tuition &amp; </a:t>
            </a:r>
            <a:r>
              <a:rPr lang="en-US" sz="1600" dirty="0" smtClean="0"/>
              <a:t>Student Fees</a:t>
            </a:r>
            <a:endParaRPr lang="en-US" sz="1600" dirty="0"/>
          </a:p>
          <a:p>
            <a:pPr>
              <a:buNone/>
            </a:pPr>
            <a:r>
              <a:rPr lang="en-US" sz="1600" dirty="0" smtClean="0"/>
              <a:t>	Federal </a:t>
            </a:r>
            <a:r>
              <a:rPr lang="en-US" sz="1600" dirty="0"/>
              <a:t>Appropriations</a:t>
            </a:r>
          </a:p>
          <a:p>
            <a:pPr>
              <a:buNone/>
            </a:pPr>
            <a:r>
              <a:rPr lang="en-US" sz="1600" dirty="0" smtClean="0"/>
              <a:t>	Targeted </a:t>
            </a:r>
            <a:r>
              <a:rPr lang="en-US" sz="1600" dirty="0"/>
              <a:t>State Appropriations</a:t>
            </a:r>
          </a:p>
          <a:p>
            <a:pPr>
              <a:buNone/>
            </a:pPr>
            <a:r>
              <a:rPr lang="en-US" sz="1600" dirty="0" smtClean="0"/>
              <a:t>	Grants </a:t>
            </a:r>
            <a:r>
              <a:rPr lang="en-US" sz="1600" dirty="0"/>
              <a:t>&amp; Contracts</a:t>
            </a:r>
          </a:p>
          <a:p>
            <a:pPr>
              <a:buNone/>
            </a:pPr>
            <a:r>
              <a:rPr lang="en-US" sz="1600" dirty="0" smtClean="0"/>
              <a:t>	Gifts</a:t>
            </a:r>
            <a:r>
              <a:rPr lang="en-US" sz="1600" dirty="0"/>
              <a:t>, </a:t>
            </a:r>
            <a:r>
              <a:rPr lang="en-US" sz="1600" dirty="0" smtClean="0"/>
              <a:t>Endowment </a:t>
            </a:r>
            <a:r>
              <a:rPr lang="en-US" sz="1600" dirty="0"/>
              <a:t>&amp; Investment Income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Enterprise Operations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Total Revenue	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73514" y="1600200"/>
            <a:ext cx="22098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 smtClean="0">
                <a:solidFill>
                  <a:prstClr val="black"/>
                </a:solidFill>
              </a:rPr>
              <a:t>$</a:t>
            </a:r>
            <a:r>
              <a:rPr lang="en-US" sz="1600" dirty="0">
                <a:solidFill>
                  <a:prstClr val="black"/>
                </a:solidFill>
              </a:rPr>
              <a:t>574M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108M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17M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37M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163M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73M 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u="sng" dirty="0">
                <a:solidFill>
                  <a:prstClr val="black"/>
                </a:solidFill>
              </a:rPr>
              <a:t>1,198M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</a:p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$</a:t>
            </a:r>
            <a:r>
              <a:rPr lang="en-US" sz="1600" dirty="0" smtClean="0">
                <a:solidFill>
                  <a:prstClr val="black"/>
                </a:solidFill>
              </a:rPr>
              <a:t>2,170M </a:t>
            </a: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06402" y="1597152"/>
            <a:ext cx="80772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 smtClean="0">
                <a:solidFill>
                  <a:prstClr val="black"/>
                </a:solidFill>
              </a:rPr>
              <a:t>26.4</a:t>
            </a:r>
            <a:r>
              <a:rPr lang="en-US" sz="1600" dirty="0">
                <a:solidFill>
                  <a:prstClr val="black"/>
                </a:solidFill>
              </a:rPr>
              <a:t>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5.0%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0.8%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1.7%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7.5%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3.4%</a:t>
            </a:r>
          </a:p>
          <a:p>
            <a:pPr marL="342900" indent="-342900" algn="r">
              <a:spcBef>
                <a:spcPct val="20000"/>
              </a:spcBef>
            </a:pPr>
            <a:r>
              <a:rPr lang="en-US" sz="1600" u="sng" dirty="0">
                <a:solidFill>
                  <a:prstClr val="black"/>
                </a:solidFill>
              </a:rPr>
              <a:t>55.2%</a:t>
            </a:r>
          </a:p>
          <a:p>
            <a:pPr marL="342900" indent="-342900" algn="r">
              <a:spcBef>
                <a:spcPct val="20000"/>
              </a:spcBef>
            </a:pPr>
            <a:endParaRPr lang="en-US" sz="1600" u="sng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100%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6088" y="1600200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anose="020F0502020204030204" pitchFamily="34" charset="0"/>
              </a:rPr>
              <a:t>Fiscal Year 2015</a:t>
            </a:r>
            <a:endParaRPr lang="en-US" sz="16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>
                <a:latin typeface="Calibri" panose="020F0502020204030204" pitchFamily="34" charset="0"/>
              </a:rPr>
              <a:t>Funding Sources</a:t>
            </a:r>
            <a:endParaRPr lang="en-US" sz="4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61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smtClean="0"/>
              <a:t>“Enterprise” Operations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06890" y="1600200"/>
            <a:ext cx="38862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itchFamily="34" charset="0"/>
              <a:buNone/>
              <a:defRPr/>
            </a:pPr>
            <a:endParaRPr lang="en-US" sz="16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/>
            <a:endParaRPr lang="en-US" sz="1600" dirty="0">
              <a:solidFill>
                <a:srgbClr val="000000"/>
              </a:solidFill>
              <a:cs typeface="Arial" pitchFamily="34" charset="0"/>
            </a:endParaRP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Hospitals &amp; Clinics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University Physicians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Athletics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University Stores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Residential Life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Campus Dining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Veterinary Medicine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Research Reactor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Agriculture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Parking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KOMU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Office of Research/Patent &amp; Royalty</a:t>
            </a:r>
          </a:p>
          <a:p>
            <a:pPr marL="342900" indent="-342900"/>
            <a:r>
              <a:rPr lang="en-US" sz="1600" dirty="0">
                <a:solidFill>
                  <a:srgbClr val="000000"/>
                </a:solidFill>
                <a:cs typeface="Arial" pitchFamily="34" charset="0"/>
              </a:rPr>
              <a:t>Other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4447413" y="1600200"/>
            <a:ext cx="2133600" cy="4876800"/>
          </a:xfrm>
          <a:prstGeom prst="rect">
            <a:avLst/>
          </a:prstGeom>
        </p:spPr>
        <p:txBody>
          <a:bodyPr/>
          <a:lstStyle/>
          <a:p>
            <a:pPr marL="342900" indent="-342900" algn="r">
              <a:buFont typeface="Arial" pitchFamily="34" charset="0"/>
              <a:buNone/>
              <a:defRPr/>
            </a:pPr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  <a:p>
            <a:pPr marL="342900" indent="-342900" algn="r"/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$739M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162M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56M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53M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47M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30M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15M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14M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9M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8M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7M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4M</a:t>
            </a:r>
          </a:p>
          <a:p>
            <a:pPr marL="342900" indent="-342900" algn="r"/>
            <a:r>
              <a:rPr lang="en-US" sz="1600" u="sng" dirty="0">
                <a:solidFill>
                  <a:prstClr val="black"/>
                </a:solidFill>
                <a:cs typeface="Arial" pitchFamily="34" charset="0"/>
              </a:rPr>
              <a:t>  54M</a:t>
            </a:r>
          </a:p>
          <a:p>
            <a:pPr marL="342900" indent="-342900" algn="r"/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  <a:cs typeface="Arial" pitchFamily="34" charset="0"/>
              </a:rPr>
              <a:t>$1,198M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605836" y="1606118"/>
            <a:ext cx="1143000" cy="4876800"/>
          </a:xfrm>
          <a:prstGeom prst="rect">
            <a:avLst/>
          </a:prstGeom>
        </p:spPr>
        <p:txBody>
          <a:bodyPr/>
          <a:lstStyle/>
          <a:p>
            <a:pPr marL="342900" indent="-342900" algn="r">
              <a:buFont typeface="Arial" pitchFamily="34" charset="0"/>
              <a:buNone/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/>
            <a:endParaRPr lang="en-US" sz="1600" dirty="0">
              <a:solidFill>
                <a:prstClr val="black"/>
              </a:solidFill>
            </a:endParaRP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61.7%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13.5%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4.7%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4.5%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3.9%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2.5%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1.2%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1.2%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0.8%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0.6%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0.6%</a:t>
            </a: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0.3%</a:t>
            </a:r>
          </a:p>
          <a:p>
            <a:pPr marL="342900" indent="-342900" algn="r"/>
            <a:r>
              <a:rPr lang="en-US" sz="1600" u="sng" dirty="0">
                <a:solidFill>
                  <a:prstClr val="black"/>
                </a:solidFill>
              </a:rPr>
              <a:t>  4.5%</a:t>
            </a:r>
          </a:p>
          <a:p>
            <a:pPr marL="342900" indent="-342900" algn="r"/>
            <a:endParaRPr lang="en-US" sz="1600" dirty="0">
              <a:solidFill>
                <a:prstClr val="black"/>
              </a:solidFill>
            </a:endParaRPr>
          </a:p>
          <a:p>
            <a:pPr marL="342900" indent="-342900" algn="r"/>
            <a:r>
              <a:rPr lang="en-US" sz="1600" dirty="0">
                <a:solidFill>
                  <a:prstClr val="black"/>
                </a:solidFill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3956311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11712"/>
            <a:ext cx="82296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General Operating Sources</a:t>
            </a:r>
            <a:r>
              <a:rPr lang="en-US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Total: $574M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7134" y="1676400"/>
            <a:ext cx="7315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  <a:p>
            <a:endParaRPr lang="en-US" sz="1600" dirty="0">
              <a:solidFill>
                <a:prstClr val="black"/>
              </a:solidFill>
              <a:cs typeface="Arial" pitchFamily="34" charset="0"/>
            </a:endParaRPr>
          </a:p>
          <a:p>
            <a:r>
              <a:rPr lang="en-US" sz="2400" dirty="0">
                <a:solidFill>
                  <a:prstClr val="black"/>
                </a:solidFill>
                <a:cs typeface="Arial" pitchFamily="34" charset="0"/>
              </a:rPr>
              <a:t>	Operating Fund</a:t>
            </a:r>
          </a:p>
          <a:p>
            <a:endParaRPr lang="en-US" sz="2400" dirty="0">
              <a:solidFill>
                <a:prstClr val="black"/>
              </a:solidFill>
              <a:cs typeface="Arial" pitchFamily="34" charset="0"/>
            </a:endParaRP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State Appropriations		$182M </a:t>
            </a:r>
          </a:p>
          <a:p>
            <a:pPr marL="1714500" lvl="3" indent="-342900">
              <a:buFont typeface="Arial" pitchFamily="34" charset="0"/>
              <a:buChar char="•"/>
            </a:pPr>
            <a:endParaRPr lang="en-US" sz="1200" dirty="0">
              <a:solidFill>
                <a:prstClr val="black"/>
              </a:solidFill>
            </a:endParaRP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cs typeface="Arial" pitchFamily="34" charset="0"/>
              </a:rPr>
              <a:t>Tuition				$355M</a:t>
            </a:r>
          </a:p>
          <a:p>
            <a:pPr lvl="3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 </a:t>
            </a:r>
          </a:p>
          <a:p>
            <a:pPr marL="1714500" lvl="3" indent="-342900"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Indirect Cost 			  $37M </a:t>
            </a:r>
          </a:p>
          <a:p>
            <a:endParaRPr lang="en-US" sz="2400" dirty="0">
              <a:solidFill>
                <a:prstClr val="black"/>
              </a:solidFill>
              <a:cs typeface="Arial" pitchFamily="34" charset="0"/>
            </a:endParaRPr>
          </a:p>
          <a:p>
            <a:endParaRPr lang="en-US" sz="2400" dirty="0">
              <a:solidFill>
                <a:prstClr val="black"/>
              </a:solidFill>
            </a:endParaRPr>
          </a:p>
          <a:p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90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3506" y="1600200"/>
            <a:ext cx="3132186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/>
              <a:t>Salaries and Wages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/>
              <a:t>Benefits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/>
              <a:t>Operating Expenses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Total Expenses	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	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85081" y="1597152"/>
            <a:ext cx="80772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 smtClean="0">
                <a:solidFill>
                  <a:prstClr val="black"/>
                </a:solidFill>
              </a:rPr>
              <a:t>61%</a:t>
            </a: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 smtClean="0">
                <a:solidFill>
                  <a:prstClr val="black"/>
                </a:solidFill>
              </a:rPr>
              <a:t>18%</a:t>
            </a:r>
            <a:endParaRPr lang="en-US" sz="1600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u="sng" dirty="0" smtClean="0">
                <a:solidFill>
                  <a:prstClr val="black"/>
                </a:solidFill>
              </a:rPr>
              <a:t>   21%</a:t>
            </a:r>
            <a:endParaRPr lang="en-US" sz="1600" u="sng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1600" u="sng" dirty="0">
              <a:solidFill>
                <a:prstClr val="black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en-US" sz="1600" dirty="0">
                <a:solidFill>
                  <a:prstClr val="black"/>
                </a:solidFill>
              </a:rPr>
              <a:t>100%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6002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Fiscal Year 2015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prstClr val="black"/>
                </a:solidFill>
              </a:rPr>
              <a:t>Operating Fund Expenses</a:t>
            </a:r>
            <a:endParaRPr lang="en-US" sz="4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188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ontent Placeholder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991284"/>
              </p:ext>
            </p:extLst>
          </p:nvPr>
        </p:nvGraphicFramePr>
        <p:xfrm>
          <a:off x="533400" y="1524000"/>
          <a:ext cx="8153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697128" y="2483665"/>
            <a:ext cx="533400" cy="3886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800" dirty="0" smtClean="0"/>
          </a:p>
          <a:p>
            <a:pPr algn="r"/>
            <a:endParaRPr lang="en-US" sz="800" dirty="0"/>
          </a:p>
          <a:p>
            <a:pPr algn="r"/>
            <a:endParaRPr lang="en-US" sz="800" b="1" dirty="0" smtClean="0"/>
          </a:p>
          <a:p>
            <a:pPr algn="r"/>
            <a:r>
              <a:rPr lang="en-US" sz="1000" b="1" dirty="0" smtClean="0"/>
              <a:t>27%</a:t>
            </a:r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1000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sz="1000" b="1" dirty="0" smtClean="0"/>
              <a:t>70%</a:t>
            </a:r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 smtClean="0"/>
          </a:p>
          <a:p>
            <a:pPr algn="r"/>
            <a:endParaRPr lang="en-US" sz="1000" dirty="0"/>
          </a:p>
          <a:p>
            <a:pPr algn="r"/>
            <a:endParaRPr lang="en-US" sz="800" dirty="0" smtClean="0"/>
          </a:p>
          <a:p>
            <a:pPr algn="r"/>
            <a:r>
              <a:rPr lang="en-US" sz="1000" b="1" dirty="0" smtClean="0"/>
              <a:t>3 %</a:t>
            </a:r>
            <a:endParaRPr lang="en-US" sz="1000" b="1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</a:rPr>
              <a:t>Change in General Operating Funding 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29718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90800" y="4343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SUPPORT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traight Arrow Connector 6"/>
          <p:cNvSpPr/>
          <p:nvPr/>
        </p:nvSpPr>
        <p:spPr>
          <a:xfrm rot="5400000">
            <a:off x="6951735" y="3426705"/>
            <a:ext cx="2057406" cy="1549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7446264" y="4989667"/>
            <a:ext cx="1066800" cy="158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00674" y="2906111"/>
            <a:ext cx="838200" cy="1588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traight Arrow Connector 11"/>
          <p:cNvSpPr/>
          <p:nvPr/>
        </p:nvSpPr>
        <p:spPr>
          <a:xfrm rot="5400000">
            <a:off x="740337" y="5568518"/>
            <a:ext cx="152391" cy="163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Straight Arrow Connector 13"/>
          <p:cNvSpPr/>
          <p:nvPr/>
        </p:nvSpPr>
        <p:spPr>
          <a:xfrm rot="5400000">
            <a:off x="-254932" y="4417754"/>
            <a:ext cx="2133576" cy="1631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7822053" y="5677812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88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57907" y="4229443"/>
            <a:ext cx="7284522" cy="308759"/>
          </a:xfrm>
          <a:prstGeom prst="rect">
            <a:avLst/>
          </a:prstGeom>
          <a:solidFill>
            <a:srgbClr val="E8AE10"/>
          </a:solidFill>
          <a:ln>
            <a:noFill/>
          </a:ln>
          <a:effectLst>
            <a:outerShdw blurRad="50800" dist="381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091"/>
            <a:ext cx="8229600" cy="1257300"/>
          </a:xfrm>
        </p:spPr>
        <p:txBody>
          <a:bodyPr>
            <a:normAutofit/>
          </a:bodyPr>
          <a:lstStyle/>
          <a:p>
            <a:pPr lvl="0"/>
            <a:r>
              <a:rPr lang="en-US" sz="3100" b="1" kern="0" dirty="0" smtClean="0"/>
              <a:t>Tuition &amp; Fee Comparison</a:t>
            </a:r>
            <a:r>
              <a:rPr lang="en-US" sz="4000" b="1" kern="0" dirty="0" smtClean="0"/>
              <a:t/>
            </a:r>
            <a:br>
              <a:rPr lang="en-US" sz="4000" b="1" kern="0" dirty="0" smtClean="0"/>
            </a:br>
            <a:r>
              <a:rPr lang="en-US" sz="1800" b="1" kern="0" dirty="0" smtClean="0"/>
              <a:t>2013 – 2014</a:t>
            </a:r>
            <a:endParaRPr lang="en-US" sz="2200" b="1" dirty="0"/>
          </a:p>
        </p:txBody>
      </p:sp>
      <p:sp>
        <p:nvSpPr>
          <p:cNvPr id="8" name="Content Placeholder 5"/>
          <p:cNvSpPr>
            <a:spLocks noGrp="1"/>
          </p:cNvSpPr>
          <p:nvPr>
            <p:ph idx="1"/>
          </p:nvPr>
        </p:nvSpPr>
        <p:spPr>
          <a:xfrm>
            <a:off x="1236984" y="2062869"/>
            <a:ext cx="5405245" cy="434241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u="sng" dirty="0" smtClean="0"/>
              <a:t>Institution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AAU Public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AAU Public &amp; Private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SEC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Big Ten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/>
              <a:t>Big XII</a:t>
            </a: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1800" dirty="0" smtClean="0"/>
              <a:t>University of Missouri-Columbia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 bwMode="auto">
          <a:xfrm>
            <a:off x="6902544" y="2060888"/>
            <a:ext cx="1196455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b="1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Average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$11,383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$25,385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$11,296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$14,565 </a:t>
            </a:r>
          </a:p>
          <a:p>
            <a:pPr algn="r" eaLnBrk="0" hangingPunct="0">
              <a:spcAft>
                <a:spcPts val="120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$13,895</a:t>
            </a:r>
          </a:p>
          <a:p>
            <a:pPr algn="r" eaLnBrk="0" hangingPunct="0">
              <a:spcAft>
                <a:spcPts val="180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$9,415</a:t>
            </a: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5781149" y="2046034"/>
            <a:ext cx="1197864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Lowest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$6,263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$8,061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$6,456 </a:t>
            </a: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4661073" y="2058913"/>
            <a:ext cx="1197864" cy="43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algn="r" eaLnBrk="0" hangingPunct="0">
              <a:spcAft>
                <a:spcPts val="600"/>
              </a:spcAft>
              <a:defRPr/>
            </a:pPr>
            <a:r>
              <a:rPr lang="en-US" u="sng" dirty="0">
                <a:solidFill>
                  <a:prstClr val="black"/>
                </a:solidFill>
              </a:rPr>
              <a:t>Highest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$17,100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$49,138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$42,978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$45,527 </a:t>
            </a:r>
          </a:p>
          <a:p>
            <a:pPr algn="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$36,590 </a:t>
            </a: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spcAft>
                <a:spcPts val="1200"/>
              </a:spcAft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09357" y="2010413"/>
            <a:ext cx="3124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Combined Tuition &amp; Fees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7229" y="63246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Source: U.S. News Best Colleges 2012</a:t>
            </a:r>
            <a:r>
              <a:rPr lang="en-US" dirty="0">
                <a:solidFill>
                  <a:prstClr val="black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4079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Strategic Operating Plan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914400" y="1676400"/>
            <a:ext cx="73152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Five year plan 2014 to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Drives how new state funds will be allocated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Identifies our priorities as a campus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All significant resource decisions will be related to the plan</a:t>
            </a:r>
            <a:endParaRPr lang="en-US" sz="2400" dirty="0"/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549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 dirty="0"/>
              <a:t>Strategic Operating </a:t>
            </a:r>
            <a:r>
              <a:rPr lang="en-US" sz="4000" dirty="0" smtClean="0"/>
              <a:t>Plan</a:t>
            </a:r>
            <a:endParaRPr 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977686" y="1785895"/>
            <a:ext cx="731520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 smtClean="0"/>
              <a:t>Strengthen </a:t>
            </a:r>
            <a:r>
              <a:rPr lang="en-US" sz="2400" dirty="0"/>
              <a:t>interdisciplinary and experiential learning for Mizzou’s undergraduate, graduate, and professional </a:t>
            </a:r>
            <a:r>
              <a:rPr lang="en-US" sz="2400" dirty="0" smtClean="0"/>
              <a:t>students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Recruit, develop, and retain faculty and staff in order to promote MU’s strategic goals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Grow MU’s high-impact research and creative activity by enhancing campus infrastructure and other resources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Ensure that MU’s revenue model allows for strategic investments and leverages MU’s strengths to drive state and regional economic </a:t>
            </a:r>
            <a:r>
              <a:rPr lang="en-US" sz="2400" dirty="0" smtClean="0"/>
              <a:t>development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667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zzou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izzou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izzou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646</Words>
  <Application>Microsoft Office PowerPoint</Application>
  <PresentationFormat>On-screen Show (4:3)</PresentationFormat>
  <Paragraphs>337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MizzouPowerPointTemplate</vt:lpstr>
      <vt:lpstr>1_MizzouPowerPointTemplate</vt:lpstr>
      <vt:lpstr>2_MizzouPowerPointTemplate</vt:lpstr>
      <vt:lpstr>PowerPoint Presentation</vt:lpstr>
      <vt:lpstr>PowerPoint Presentation</vt:lpstr>
      <vt:lpstr>“Enterprise” Operations</vt:lpstr>
      <vt:lpstr>General Operating Sources Total: $574M</vt:lpstr>
      <vt:lpstr>PowerPoint Presentation</vt:lpstr>
      <vt:lpstr>Change in General Operating Funding Sources</vt:lpstr>
      <vt:lpstr>Tuition &amp; Fee Comparison 2013 – 2014</vt:lpstr>
      <vt:lpstr>Strategic Operating Plan</vt:lpstr>
      <vt:lpstr>Strategic Operating Plan</vt:lpstr>
      <vt:lpstr>Strategic Plan Report</vt:lpstr>
      <vt:lpstr>Strategic Plan Update</vt:lpstr>
      <vt:lpstr>Strategic Plan Adjustments</vt:lpstr>
      <vt:lpstr>Lever 1.3  Recruit and Retain Best Students</vt:lpstr>
      <vt:lpstr>Lever 2.1  Future Faculty Hiring </vt:lpstr>
      <vt:lpstr>Faculty hiring—Deeper Topical Dive</vt:lpstr>
      <vt:lpstr>Lever 2.3  Faculty and Staff Compensation</vt:lpstr>
    </vt:vector>
  </TitlesOfParts>
  <Company>Division of IT - University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MacKley, Richard Todd</dc:creator>
  <cp:lastModifiedBy>MacKley, Richard Todd</cp:lastModifiedBy>
  <cp:revision>21</cp:revision>
  <dcterms:created xsi:type="dcterms:W3CDTF">2014-08-25T19:31:13Z</dcterms:created>
  <dcterms:modified xsi:type="dcterms:W3CDTF">2014-08-26T14:28:37Z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-1735585617</vt:i4>
  </property>
  <property fmtid="{D5CDD505-2E9C-101B-9397-08002B2CF9AE}" pid="3" name="_NewReviewCycle">
    <vt:lpwstr/>
  </property>
  <property fmtid="{D5CDD505-2E9C-101B-9397-08002B2CF9AE}" pid="4" name="_EmailSubject">
    <vt:lpwstr>Budget office website</vt:lpwstr>
  </property>
  <property fmtid="{D5CDD505-2E9C-101B-9397-08002B2CF9AE}" pid="5" name="_AuthorEmail">
    <vt:lpwstr>kilgoren@missouri.edu</vt:lpwstr>
  </property>
  <property fmtid="{D5CDD505-2E9C-101B-9397-08002B2CF9AE}" pid="6" name="_AuthorEmailDisplayName">
    <vt:lpwstr>Kilgore, Nicole E.</vt:lpwstr>
  </property>
</Properties>
</file>