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58" r:id="rId2"/>
    <p:sldId id="364" r:id="rId3"/>
    <p:sldId id="363" r:id="rId4"/>
    <p:sldId id="366" r:id="rId5"/>
    <p:sldId id="365" r:id="rId6"/>
    <p:sldId id="367" r:id="rId7"/>
    <p:sldId id="368" r:id="rId8"/>
  </p:sldIdLst>
  <p:sldSz cx="9144000" cy="6858000" type="screen4x3"/>
  <p:notesSz cx="6954838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pie, Jessica L." initials="OJL" lastIdx="3" clrIdx="0">
    <p:extLst>
      <p:ext uri="{19B8F6BF-5375-455C-9EA6-DF929625EA0E}">
        <p15:presenceInfo xmlns:p15="http://schemas.microsoft.com/office/powerpoint/2012/main" userId="S-1-5-21-834601574-676875594-1237804090-58250" providerId="AD"/>
      </p:ext>
    </p:extLst>
  </p:cmAuthor>
  <p:cmAuthor id="2" name="Vogelweid, Eric J." initials="VEJ" lastIdx="1" clrIdx="1">
    <p:extLst>
      <p:ext uri="{19B8F6BF-5375-455C-9EA6-DF929625EA0E}">
        <p15:presenceInfo xmlns:p15="http://schemas.microsoft.com/office/powerpoint/2012/main" userId="S-1-5-21-834601574-676875594-1237804090-49782" providerId="AD"/>
      </p:ext>
    </p:extLst>
  </p:cmAuthor>
  <p:cmAuthor id="3" name="Dowd, Karla A." initials="DKA" lastIdx="1" clrIdx="2">
    <p:extLst>
      <p:ext uri="{19B8F6BF-5375-455C-9EA6-DF929625EA0E}">
        <p15:presenceInfo xmlns:p15="http://schemas.microsoft.com/office/powerpoint/2012/main" userId="S-1-5-21-834601574-676875594-1237804090-299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34" autoAdjust="0"/>
    <p:restoredTop sz="94680" autoAdjust="0"/>
  </p:normalViewPr>
  <p:slideViewPr>
    <p:cSldViewPr snapToGrid="0" snapToObjects="1">
      <p:cViewPr varScale="1">
        <p:scale>
          <a:sx n="104" d="100"/>
          <a:sy n="104" d="100"/>
        </p:scale>
        <p:origin x="21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3604" cy="467215"/>
          </a:xfrm>
          <a:prstGeom prst="rect">
            <a:avLst/>
          </a:prstGeom>
        </p:spPr>
        <p:txBody>
          <a:bodyPr vert="horz" lIns="91928" tIns="45964" rIns="91928" bIns="4596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644" y="0"/>
            <a:ext cx="3013604" cy="467215"/>
          </a:xfrm>
          <a:prstGeom prst="rect">
            <a:avLst/>
          </a:prstGeom>
        </p:spPr>
        <p:txBody>
          <a:bodyPr vert="horz" lIns="91928" tIns="45964" rIns="91928" bIns="45964" rtlCol="0"/>
          <a:lstStyle>
            <a:lvl1pPr algn="r">
              <a:defRPr sz="1200"/>
            </a:lvl1pPr>
          </a:lstStyle>
          <a:p>
            <a:fld id="{ADF37522-76F2-4576-868F-AAD503DA0810}" type="datetimeFigureOut">
              <a:rPr lang="en-US" smtClean="0"/>
              <a:t>1/30/2020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1885"/>
            <a:ext cx="3013604" cy="467215"/>
          </a:xfrm>
          <a:prstGeom prst="rect">
            <a:avLst/>
          </a:prstGeom>
        </p:spPr>
        <p:txBody>
          <a:bodyPr vert="horz" lIns="91928" tIns="45964" rIns="91928" bIns="4596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644" y="8841885"/>
            <a:ext cx="3013604" cy="467215"/>
          </a:xfrm>
          <a:prstGeom prst="rect">
            <a:avLst/>
          </a:prstGeom>
        </p:spPr>
        <p:txBody>
          <a:bodyPr vert="horz" lIns="91928" tIns="45964" rIns="91928" bIns="45964" rtlCol="0" anchor="b"/>
          <a:lstStyle>
            <a:lvl1pPr algn="r">
              <a:defRPr sz="1200"/>
            </a:lvl1pPr>
          </a:lstStyle>
          <a:p>
            <a:fld id="{37A4F82B-B496-4659-8C5A-3800316F6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091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3604" cy="467215"/>
          </a:xfrm>
          <a:prstGeom prst="rect">
            <a:avLst/>
          </a:prstGeom>
        </p:spPr>
        <p:txBody>
          <a:bodyPr vert="horz" lIns="91928" tIns="45964" rIns="91928" bIns="4596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644" y="0"/>
            <a:ext cx="3013604" cy="467215"/>
          </a:xfrm>
          <a:prstGeom prst="rect">
            <a:avLst/>
          </a:prstGeom>
        </p:spPr>
        <p:txBody>
          <a:bodyPr vert="horz" lIns="91928" tIns="45964" rIns="91928" bIns="45964" rtlCol="0"/>
          <a:lstStyle>
            <a:lvl1pPr algn="r">
              <a:defRPr sz="1200"/>
            </a:lvl1pPr>
          </a:lstStyle>
          <a:p>
            <a:fld id="{0D22659A-05FD-4929-BE7B-20F50116262A}" type="datetimeFigureOut">
              <a:rPr lang="en-US" smtClean="0"/>
              <a:t>1/30/2020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84300" y="1163638"/>
            <a:ext cx="4186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28" tIns="45964" rIns="91928" bIns="4596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7" y="4480146"/>
            <a:ext cx="5564188" cy="3665719"/>
          </a:xfrm>
          <a:prstGeom prst="rect">
            <a:avLst/>
          </a:prstGeom>
        </p:spPr>
        <p:txBody>
          <a:bodyPr vert="horz" lIns="91928" tIns="45964" rIns="91928" bIns="4596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1885"/>
            <a:ext cx="3013604" cy="467215"/>
          </a:xfrm>
          <a:prstGeom prst="rect">
            <a:avLst/>
          </a:prstGeom>
        </p:spPr>
        <p:txBody>
          <a:bodyPr vert="horz" lIns="91928" tIns="45964" rIns="91928" bIns="4596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644" y="8841885"/>
            <a:ext cx="3013604" cy="467215"/>
          </a:xfrm>
          <a:prstGeom prst="rect">
            <a:avLst/>
          </a:prstGeom>
        </p:spPr>
        <p:txBody>
          <a:bodyPr vert="horz" lIns="91928" tIns="45964" rIns="91928" bIns="45964" rtlCol="0" anchor="b"/>
          <a:lstStyle>
            <a:lvl1pPr algn="r">
              <a:defRPr sz="1200"/>
            </a:lvl1pPr>
          </a:lstStyle>
          <a:p>
            <a:fld id="{ABBD2539-CA3D-41EE-9ED4-752E253A47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531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w_01-title.eps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314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9450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6073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28BA-AEFE-4047-AB47-36DBE999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353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28BA-AEFE-4047-AB47-36DBE999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623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w_07-closing.eps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314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800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Layout (option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w_08-optional_closing.eps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314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740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28BA-AEFE-4047-AB47-36DBE999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533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6491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64729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28BA-AEFE-4047-AB47-36DBE999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276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9876"/>
            <a:ext cx="4038600" cy="42378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9876"/>
            <a:ext cx="4038600" cy="42378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28BA-AEFE-4047-AB47-36DBE999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213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2109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67989"/>
            <a:ext cx="4040188" cy="361829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2109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67989"/>
            <a:ext cx="4041775" cy="361829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28BA-AEFE-4047-AB47-36DBE999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848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28BA-AEFE-4047-AB47-36DBE999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13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28BA-AEFE-4047-AB47-36DBE999DFD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820463"/>
            <a:ext cx="9153144" cy="56362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559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85069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85069"/>
            <a:ext cx="5111750" cy="43111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47119"/>
            <a:ext cx="3008313" cy="314914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28BA-AEFE-4047-AB47-36DBE999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150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820463"/>
            <a:ext cx="9153144" cy="56362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372533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84708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939271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28BA-AEFE-4047-AB47-36DBE999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600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3144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-85614"/>
            <a:ext cx="8229600" cy="11415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0217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8531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228BA-AEFE-4047-AB47-36DBE999DF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865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FY 21 BUDGET Go-Live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51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FY 21 Budgeting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7638"/>
            <a:ext cx="8229600" cy="4501662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System ready February 3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SALPLN seeding based on January 26 JED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No changes to forms or calculations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Anticipate benefit rate changes  </a:t>
            </a:r>
            <a:r>
              <a:rPr lang="en-US" sz="2000" dirty="0">
                <a:solidFill>
                  <a:srgbClr val="FF0000"/>
                </a:solidFill>
              </a:rPr>
              <a:t>(final #s pending)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Campus – Per Person from $10,000 to $10,500 and Pay Based from 14.22% to 14.96%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Social Security Maximum increases to $137,700 making budget limit $8,537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Slight change to security form to better identify user alias for security set up</a:t>
            </a:r>
          </a:p>
          <a:p>
            <a:pPr marL="400050" lvl="1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153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 and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1262"/>
            <a:ext cx="8229600" cy="4563207"/>
          </a:xfrm>
        </p:spPr>
        <p:txBody>
          <a:bodyPr>
            <a:normAutofit fontScale="92500"/>
          </a:bodyPr>
          <a:lstStyle/>
          <a:p>
            <a:r>
              <a:rPr lang="en-US" dirty="0"/>
              <a:t>Browsers needed – Internet Explorer 11 and Firefox 45+ ESR</a:t>
            </a:r>
          </a:p>
          <a:p>
            <a:r>
              <a:rPr lang="en-US" dirty="0"/>
              <a:t>New employees do not appear in SALPLN until the JED setup is complete</a:t>
            </a:r>
          </a:p>
          <a:p>
            <a:r>
              <a:rPr lang="en-US" dirty="0"/>
              <a:t>Manage JED vs Budget forms can be used to catch salary/position updates throughout the process</a:t>
            </a:r>
          </a:p>
          <a:p>
            <a:r>
              <a:rPr lang="en-US" dirty="0"/>
              <a:t>Manual SALPLN adds for positions and chartfields will be processed on Tuesday and Thursdays</a:t>
            </a:r>
          </a:p>
          <a:p>
            <a:pPr marL="457200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4137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 and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1262"/>
            <a:ext cx="8229600" cy="456320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Budget transfers are not seeded in data to start but forms are available to download FY 20 information, edit, and upload. </a:t>
            </a:r>
          </a:p>
          <a:p>
            <a:r>
              <a:rPr lang="en-US" dirty="0"/>
              <a:t>Using Smart View for some entry such as reviewing numerous rows in SALPLN might be helpful for fetching issues.</a:t>
            </a:r>
          </a:p>
          <a:p>
            <a:r>
              <a:rPr lang="en-US" dirty="0"/>
              <a:t>FINPLN forms exist other than 1.0 that might be helpful in some cases with data organized in different views for entry</a:t>
            </a:r>
          </a:p>
          <a:p>
            <a:pPr marL="457200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45018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Reporting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3677"/>
            <a:ext cx="8229600" cy="4466492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200" dirty="0"/>
              <a:t>Researching a new portal page in Cognos that displays more reports on the page and saves steps from opening folders</a:t>
            </a:r>
          </a:p>
        </p:txBody>
      </p:sp>
    </p:spTree>
    <p:extLst>
      <p:ext uri="{BB962C8B-B14F-4D97-AF65-F5344CB8AC3E}">
        <p14:creationId xmlns:p14="http://schemas.microsoft.com/office/powerpoint/2010/main" val="285296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C16A73D-22F6-4C28-96AD-FD18BC2A8579}"/>
              </a:ext>
            </a:extLst>
          </p:cNvPr>
          <p:cNvPicPr>
            <a:picLocks noGrp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605776" y="170985"/>
            <a:ext cx="5791200" cy="5828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422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CF373-5E62-4A48-A3F4-B43B0AB46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83BF6-4CE4-4E18-B617-1D3FEB6F77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detailed information on these items will be shared later this month</a:t>
            </a:r>
          </a:p>
        </p:txBody>
      </p:sp>
    </p:spTree>
    <p:extLst>
      <p:ext uri="{BB962C8B-B14F-4D97-AF65-F5344CB8AC3E}">
        <p14:creationId xmlns:p14="http://schemas.microsoft.com/office/powerpoint/2010/main" val="2499343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ums_ppt_bw</Template>
  <TotalTime>37254</TotalTime>
  <Words>239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FY 21 BUDGET Go-Live</vt:lpstr>
      <vt:lpstr>FY 21 Budgeting</vt:lpstr>
      <vt:lpstr>Reminders and Tips</vt:lpstr>
      <vt:lpstr>Reminders and Tips</vt:lpstr>
      <vt:lpstr>Reporting Changes</vt:lpstr>
      <vt:lpstr>PowerPoint Presentation</vt:lpstr>
      <vt:lpstr>More Info</vt:lpstr>
    </vt:vector>
  </TitlesOfParts>
  <Company>University of Missouri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Title of presentation here</dc:title>
  <dc:creator>Roberts, Justin Lyle</dc:creator>
  <cp:lastModifiedBy>Kilgore, Nicole E.</cp:lastModifiedBy>
  <cp:revision>358</cp:revision>
  <cp:lastPrinted>2020-01-14T21:37:23Z</cp:lastPrinted>
  <dcterms:created xsi:type="dcterms:W3CDTF">2015-12-23T21:49:51Z</dcterms:created>
  <dcterms:modified xsi:type="dcterms:W3CDTF">2020-01-30T13:52:21Z</dcterms:modified>
</cp:coreProperties>
</file>