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2.xml" ContentType="application/vnd.openxmlformats-officedocument.drawingml.chartshapes+xml"/>
  <Override PartName="/ppt/notesSlides/notesSlide7.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3.xml" ContentType="application/vnd.openxmlformats-officedocument.drawingml.chartshapes+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4.xml" ContentType="application/vnd.openxmlformats-officedocument.drawingml.chartshap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3" r:id="rId1"/>
  </p:sldMasterIdLst>
  <p:notesMasterIdLst>
    <p:notesMasterId r:id="rId27"/>
  </p:notesMasterIdLst>
  <p:handoutMasterIdLst>
    <p:handoutMasterId r:id="rId28"/>
  </p:handoutMasterIdLst>
  <p:sldIdLst>
    <p:sldId id="704" r:id="rId2"/>
    <p:sldId id="1436" r:id="rId3"/>
    <p:sldId id="376" r:id="rId4"/>
    <p:sldId id="994" r:id="rId5"/>
    <p:sldId id="977" r:id="rId6"/>
    <p:sldId id="350" r:id="rId7"/>
    <p:sldId id="378" r:id="rId8"/>
    <p:sldId id="1015" r:id="rId9"/>
    <p:sldId id="1429" r:id="rId10"/>
    <p:sldId id="1430" r:id="rId11"/>
    <p:sldId id="1431" r:id="rId12"/>
    <p:sldId id="1438" r:id="rId13"/>
    <p:sldId id="1421" r:id="rId14"/>
    <p:sldId id="1422" r:id="rId15"/>
    <p:sldId id="1424" r:id="rId16"/>
    <p:sldId id="1427" r:id="rId17"/>
    <p:sldId id="1441" r:id="rId18"/>
    <p:sldId id="1423" r:id="rId19"/>
    <p:sldId id="1432" r:id="rId20"/>
    <p:sldId id="1428" r:id="rId21"/>
    <p:sldId id="1433" r:id="rId22"/>
    <p:sldId id="1439" r:id="rId23"/>
    <p:sldId id="765" r:id="rId24"/>
    <p:sldId id="1434" r:id="rId25"/>
    <p:sldId id="1437" r:id="rId26"/>
  </p:sldIdLst>
  <p:sldSz cx="12192000" cy="6858000"/>
  <p:notesSz cx="7010400" cy="9296400"/>
  <p:custDataLst>
    <p:tags r:id="rId29"/>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ke Bobek (US - Advisory)" initials="" lastIdx="2" clrIdx="12"/>
  <p:cmAuthor id="7" name="Carl R Miller" initials="CRM" lastIdx="17" clrIdx="10">
    <p:extLst>
      <p:ext uri="{19B8F6BF-5375-455C-9EA6-DF929625EA0E}">
        <p15:presenceInfo xmlns:p15="http://schemas.microsoft.com/office/powerpoint/2012/main" userId="Carl R Miller" providerId="None"/>
      </p:ext>
    </p:extLst>
  </p:cmAuthor>
  <p:cmAuthor id="1" name="Barbara Poenisch (US - Advisory)" initials="" lastIdx="2" clrIdx="13"/>
  <p:cmAuthor id="8" name="Vogelweid, Eric J." initials="VEJ" lastIdx="64" clrIdx="11">
    <p:extLst>
      <p:ext uri="{19B8F6BF-5375-455C-9EA6-DF929625EA0E}">
        <p15:presenceInfo xmlns:p15="http://schemas.microsoft.com/office/powerpoint/2012/main" userId="S-1-5-21-834601574-676875594-1237804090-49782" providerId="AD"/>
      </p:ext>
    </p:extLst>
  </p:cmAuthor>
  <p:cmAuthor id="2" name="David E Church" initials="DEC" lastIdx="1" clrIdx="2">
    <p:extLst>
      <p:ext uri="{19B8F6BF-5375-455C-9EA6-DF929625EA0E}">
        <p15:presenceInfo xmlns:p15="http://schemas.microsoft.com/office/powerpoint/2012/main" userId="S-1-5-21-372416507-3140574786-2943197521-603787" providerId="AD"/>
      </p:ext>
    </p:extLst>
  </p:cmAuthor>
  <p:cmAuthor id="9" name="Eric" initials="E" lastIdx="1" clrIdx="14">
    <p:extLst>
      <p:ext uri="{19B8F6BF-5375-455C-9EA6-DF929625EA0E}">
        <p15:presenceInfo xmlns:p15="http://schemas.microsoft.com/office/powerpoint/2012/main" userId="S::vogelweidej@umsystem.edu::b2ba1ff8-3e8e-4b6f-898d-6bf5473b0cb7" providerId="AD"/>
      </p:ext>
    </p:extLst>
  </p:cmAuthor>
  <p:cmAuthor id="3" name="Robert A Bailen" initials="RAB" lastIdx="37" clrIdx="3">
    <p:extLst>
      <p:ext uri="{19B8F6BF-5375-455C-9EA6-DF929625EA0E}">
        <p15:presenceInfo xmlns:p15="http://schemas.microsoft.com/office/powerpoint/2012/main" userId="Robert A Bailen" providerId="None"/>
      </p:ext>
    </p:extLst>
  </p:cmAuthor>
  <p:cmAuthor id="4" name="Nicholas Way" initials="NW" lastIdx="82" clrIdx="5">
    <p:extLst>
      <p:ext uri="{19B8F6BF-5375-455C-9EA6-DF929625EA0E}">
        <p15:presenceInfo xmlns:p15="http://schemas.microsoft.com/office/powerpoint/2012/main" userId="Nicholas Way" providerId="None"/>
      </p:ext>
    </p:extLst>
  </p:cmAuthor>
  <p:cmAuthor id="5" name="Thomas W Raymond" initials="TWR" lastIdx="4" clrIdx="6">
    <p:extLst>
      <p:ext uri="{19B8F6BF-5375-455C-9EA6-DF929625EA0E}">
        <p15:presenceInfo xmlns:p15="http://schemas.microsoft.com/office/powerpoint/2012/main" userId="S-1-5-21-372416507-3140574786-2943197521-662824" providerId="AD"/>
      </p:ext>
    </p:extLst>
  </p:cmAuthor>
  <p:cmAuthor id="6" name="Margaret Stover" initials="MS" lastIdx="33" clrIdx="7">
    <p:extLst>
      <p:ext uri="{19B8F6BF-5375-455C-9EA6-DF929625EA0E}">
        <p15:presenceInfo xmlns:p15="http://schemas.microsoft.com/office/powerpoint/2012/main" userId="Margaret Stov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3D54"/>
    <a:srgbClr val="64697C"/>
    <a:srgbClr val="B3B2C0"/>
    <a:srgbClr val="F6CD79"/>
    <a:srgbClr val="FDF4E5"/>
    <a:srgbClr val="F9E2B6"/>
    <a:srgbClr val="DADBE0"/>
    <a:srgbClr val="3C3F4A"/>
    <a:srgbClr val="FD9D9D"/>
    <a:srgbClr val="474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52A7725-9B75-4099-BEFD-D72F1B9E8E2F}">
  <a:tblStyle styleId="{B52A7725-9B75-4099-BEFD-D72F1B9E8E2F}"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med" len="med"/>
              <a:tailEnd type="none" w="med" len="med"/>
            </a:ln>
          </a:left>
          <a:right>
            <a:ln w="12700" cap="flat" cmpd="sng">
              <a:solidFill>
                <a:schemeClr val="lt1"/>
              </a:solidFill>
              <a:prstDash val="solid"/>
              <a:round/>
              <a:headEnd type="none" w="med" len="med"/>
              <a:tailEnd type="none" w="med" len="med"/>
            </a:ln>
          </a:right>
          <a:top>
            <a:ln w="12700" cap="flat" cmpd="sng">
              <a:solidFill>
                <a:schemeClr val="lt1"/>
              </a:solidFill>
              <a:prstDash val="solid"/>
              <a:round/>
              <a:headEnd type="none" w="med" len="med"/>
              <a:tailEnd type="none" w="med" len="med"/>
            </a:ln>
          </a:top>
          <a:bottom>
            <a:ln w="12700" cap="flat" cmpd="sng">
              <a:solidFill>
                <a:schemeClr val="lt1"/>
              </a:solidFill>
              <a:prstDash val="solid"/>
              <a:round/>
              <a:headEnd type="none" w="med" len="med"/>
              <a:tailEnd type="none" w="med" len="med"/>
            </a:ln>
          </a:bottom>
          <a:insideH>
            <a:ln w="12700" cap="flat" cmpd="sng">
              <a:solidFill>
                <a:schemeClr val="lt1"/>
              </a:solidFill>
              <a:prstDash val="solid"/>
              <a:round/>
              <a:headEnd type="none" w="med" len="med"/>
              <a:tailEnd type="none" w="med" len="med"/>
            </a:ln>
          </a:insideH>
          <a:insideV>
            <a:ln w="12700" cap="flat" cmpd="sng">
              <a:solidFill>
                <a:schemeClr val="lt1"/>
              </a:solidFill>
              <a:prstDash val="solid"/>
              <a:round/>
              <a:headEnd type="none" w="med" len="med"/>
              <a:tailEnd type="none" w="med" len="med"/>
            </a:ln>
          </a:insideV>
        </a:tcBdr>
        <a:fill>
          <a:solidFill>
            <a:srgbClr val="EAEAEC"/>
          </a:solidFill>
        </a:fill>
      </a:tcStyle>
    </a:wholeTbl>
    <a:band1H>
      <a:tcTxStyle/>
      <a:tcStyle>
        <a:tcBdr/>
        <a:fill>
          <a:solidFill>
            <a:srgbClr val="D2D3D6"/>
          </a:solidFill>
        </a:fill>
      </a:tcStyle>
    </a:band1H>
    <a:band2H>
      <a:tcTxStyle/>
      <a:tcStyle>
        <a:tcBdr/>
      </a:tcStyle>
    </a:band2H>
    <a:band1V>
      <a:tcTxStyle/>
      <a:tcStyle>
        <a:tcBdr/>
        <a:fill>
          <a:solidFill>
            <a:srgbClr val="D2D3D6"/>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med" len="med"/>
              <a:tailEnd type="none" w="med" len="med"/>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med" len="med"/>
              <a:tailEnd type="none" w="med" len="med"/>
            </a:ln>
          </a:bottom>
        </a:tcBdr>
        <a:fill>
          <a:solidFill>
            <a:schemeClr val="accent1"/>
          </a:solidFill>
        </a:fill>
      </a:tcStyle>
    </a:firstRow>
    <a:neCell>
      <a:tcTxStyle/>
      <a:tcStyle>
        <a:tcBdr/>
      </a:tcStyle>
    </a:neCell>
    <a:nwCell>
      <a:tcTxStyle/>
      <a:tcStyle>
        <a:tcBdr/>
      </a:tcStyle>
    </a:nwCell>
  </a:tblStyle>
  <a:tblStyle styleId="{D70C81C8-5AA9-4E1A-A480-ED5D720BE2BF}"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271649EC-1B50-4853-B59D-A2381DD4EE86}" styleName="Table_2">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dk1"/>
              </a:solidFill>
              <a:prstDash val="solid"/>
              <a:round/>
              <a:headEnd type="none" w="med" len="med"/>
              <a:tailEnd type="none" w="med" len="med"/>
            </a:ln>
          </a:top>
          <a:bottom>
            <a:ln w="12700" cap="flat" cmpd="sng">
              <a:solidFill>
                <a:schemeClr val="dk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TxStyle/>
      <a:tcStyle>
        <a:tcBdr/>
        <a:fill>
          <a:solidFill>
            <a:schemeClr val="dk1">
              <a:alpha val="20000"/>
            </a:schemeClr>
          </a:solidFill>
        </a:fill>
      </a:tcStyle>
    </a:band1H>
    <a:band2H>
      <a:tcTxStyle/>
      <a:tcStyle>
        <a:tcBdr/>
      </a:tcStyle>
    </a:band2H>
    <a:band1V>
      <a:tcTxStyle/>
      <a:tcStyle>
        <a:tcBdr/>
        <a:fill>
          <a:solidFill>
            <a:schemeClr val="dk1">
              <a:alpha val="20000"/>
            </a:schemeClr>
          </a:solidFill>
        </a:fill>
      </a:tcStyle>
    </a:band1V>
    <a:band2V>
      <a:tcTxStyle/>
      <a:tcStyle>
        <a:tcBdr/>
      </a:tcStyle>
    </a:band2V>
    <a:lastCol>
      <a:tcTxStyle b="on" i="off"/>
      <a:tcStyle>
        <a:tcBdr/>
      </a:tcStyle>
    </a:lastCol>
    <a:firstCol>
      <a:tcTxStyle b="on" i="off"/>
      <a:tcStyle>
        <a:tcBdr/>
      </a:tcStyle>
    </a:firstCol>
    <a:lastRow>
      <a:tcTxStyle b="on" i="off"/>
      <a:tcStyle>
        <a:tcBdr>
          <a:top>
            <a:ln w="12700" cap="flat" cmpd="sng">
              <a:solidFill>
                <a:schemeClr val="dk1"/>
              </a:solidFill>
              <a:prstDash val="solid"/>
              <a:round/>
              <a:headEnd type="none" w="med" len="med"/>
              <a:tailEnd type="none" w="med" len="med"/>
            </a:ln>
          </a:top>
        </a:tcBdr>
        <a:fill>
          <a:solidFill>
            <a:srgbClr val="FFFFFF">
              <a:alpha val="0"/>
            </a:srgbClr>
          </a:solidFill>
        </a:fill>
      </a:tcStyle>
    </a:lastRow>
    <a:seCell>
      <a:tcTxStyle/>
      <a:tcStyle>
        <a:tcBdr/>
      </a:tcStyle>
    </a:seCell>
    <a:swCell>
      <a:tcTxStyle/>
      <a:tcStyle>
        <a:tcBdr/>
      </a:tcStyle>
    </a:swCell>
    <a:firstRow>
      <a:tcTxStyle b="on" i="off"/>
      <a:tcStyle>
        <a:tcBdr>
          <a:bottom>
            <a:ln w="12700" cap="flat" cmpd="sng">
              <a:solidFill>
                <a:schemeClr val="dk1"/>
              </a:solidFill>
              <a:prstDash val="solid"/>
              <a:round/>
              <a:headEnd type="none" w="med" len="med"/>
              <a:tailEnd type="none" w="med" len="med"/>
            </a:ln>
          </a:bottom>
        </a:tcBdr>
        <a:fill>
          <a:solidFill>
            <a:srgbClr val="FFFFFF">
              <a:alpha val="0"/>
            </a:srgbClr>
          </a:solidFill>
        </a:fill>
      </a:tcStyle>
    </a:firstRow>
    <a:neCell>
      <a:tcTxStyle/>
      <a:tcStyle>
        <a:tcBdr/>
      </a:tcStyle>
    </a:neCell>
    <a:nwCell>
      <a:tcTxStyle/>
      <a:tcStyle>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1" autoAdjust="0"/>
    <p:restoredTop sz="59064" autoAdjust="0"/>
  </p:normalViewPr>
  <p:slideViewPr>
    <p:cSldViewPr snapToGrid="0">
      <p:cViewPr varScale="1">
        <p:scale>
          <a:sx n="67" d="100"/>
          <a:sy n="67" d="100"/>
        </p:scale>
        <p:origin x="198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commentAuthors" Target="commentAuthor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inehartk\AppData\Local\Microsoft\Windows\INetCache\Content.Outlook\ZMXQORKH\1965-2017%20Financial%20Data(5.30).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vogelweidej\Box%20Sync\Documents\Balanced%20Budget%20Initiative\Recurring%20State%20Approp%20Withholdings%20FY1977-FY2017.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1" Type="http://schemas.openxmlformats.org/officeDocument/2006/relationships/oleObject" Target="file:///C:\Users\vogelweidej\AppData\Local\Temp\SHEF_State_by_State_Change_Charts_FY17_0.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C:\Users\dinehartk\AppData\Local\Microsoft\Windows\INetCache\Content.Outlook\ZMXQORKH\1965-2017%20Financial%20Data(5.30).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_rels/chart5.xml.rels><?xml version="1.0" encoding="UTF-8" standalone="yes"?>
<Relationships xmlns="http://schemas.openxmlformats.org/package/2006/relationships"><Relationship Id="rId3" Type="http://schemas.openxmlformats.org/officeDocument/2006/relationships/oleObject" Target="file:///\\col.missouri.edu\um\um-depts\accounting\Administration\Board%20of%20Curators\September%2015,%202020\Campus%20Financials%20-%20Board%20Slides.xlsx" TargetMode="External"/><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oleObject" Target="file:///\\col.missouri.edu\um\um-depts\accounting\Administration\Board%20of%20Curators\September%2015,%202020\Financials%20FY%2020%20Draft.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3.xml"/></Relationships>
</file>

<file path=ppt/charts/_rels/chart7.xml.rels><?xml version="1.0" encoding="UTF-8" standalone="yes"?>
<Relationships xmlns="http://schemas.openxmlformats.org/package/2006/relationships"><Relationship Id="rId3" Type="http://schemas.openxmlformats.org/officeDocument/2006/relationships/oleObject" Target="https://mailmissouri-my.sharepoint.com/personal/rogersam_umsystem_edu/Documents/Microsoft%20Teams%20Chat%20Files/Columbia%20Stat%20Section%20FY19.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4.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120340630019436"/>
          <c:y val="8.9583727700155033E-2"/>
          <c:w val="0.85750380883333233"/>
          <c:h val="0.81021482099337694"/>
        </c:manualLayout>
      </c:layout>
      <c:lineChart>
        <c:grouping val="standard"/>
        <c:varyColors val="0"/>
        <c:ser>
          <c:idx val="0"/>
          <c:order val="0"/>
          <c:tx>
            <c:strRef>
              <c:f>'State Appropriations Graph'!$B$1</c:f>
              <c:strCache>
                <c:ptCount val="1"/>
                <c:pt idx="0">
                  <c:v>Approriations</c:v>
                </c:pt>
              </c:strCache>
            </c:strRef>
          </c:tx>
          <c:spPr>
            <a:ln w="28575" cap="rnd">
              <a:solidFill>
                <a:schemeClr val="accent1"/>
              </a:solidFill>
              <a:round/>
            </a:ln>
            <a:effectLst/>
          </c:spPr>
          <c:marker>
            <c:symbol val="none"/>
          </c:marker>
          <c:cat>
            <c:numRef>
              <c:f>'State Appropriations Graph'!$A$2:$A$57</c:f>
              <c:numCache>
                <c:formatCode>General</c:formatCode>
                <c:ptCount val="56"/>
                <c:pt idx="0">
                  <c:v>1965</c:v>
                </c:pt>
                <c:pt idx="1">
                  <c:v>1966</c:v>
                </c:pt>
                <c:pt idx="2">
                  <c:v>1967</c:v>
                </c:pt>
                <c:pt idx="3">
                  <c:v>1968</c:v>
                </c:pt>
                <c:pt idx="4">
                  <c:v>1969</c:v>
                </c:pt>
                <c:pt idx="5">
                  <c:v>1970</c:v>
                </c:pt>
                <c:pt idx="6">
                  <c:v>1971</c:v>
                </c:pt>
                <c:pt idx="7">
                  <c:v>1972</c:v>
                </c:pt>
                <c:pt idx="8">
                  <c:v>1973</c:v>
                </c:pt>
                <c:pt idx="9">
                  <c:v>1974</c:v>
                </c:pt>
                <c:pt idx="10">
                  <c:v>1975</c:v>
                </c:pt>
                <c:pt idx="11">
                  <c:v>1976</c:v>
                </c:pt>
                <c:pt idx="12">
                  <c:v>1977</c:v>
                </c:pt>
                <c:pt idx="13">
                  <c:v>1978</c:v>
                </c:pt>
                <c:pt idx="14">
                  <c:v>1979</c:v>
                </c:pt>
                <c:pt idx="15">
                  <c:v>1980</c:v>
                </c:pt>
                <c:pt idx="16">
                  <c:v>1981</c:v>
                </c:pt>
                <c:pt idx="17">
                  <c:v>1982</c:v>
                </c:pt>
                <c:pt idx="18">
                  <c:v>1983</c:v>
                </c:pt>
                <c:pt idx="19">
                  <c:v>1984</c:v>
                </c:pt>
                <c:pt idx="20">
                  <c:v>1985</c:v>
                </c:pt>
                <c:pt idx="21">
                  <c:v>1986</c:v>
                </c:pt>
                <c:pt idx="22">
                  <c:v>1987</c:v>
                </c:pt>
                <c:pt idx="23">
                  <c:v>1988</c:v>
                </c:pt>
                <c:pt idx="24">
                  <c:v>1989</c:v>
                </c:pt>
                <c:pt idx="25">
                  <c:v>1990</c:v>
                </c:pt>
                <c:pt idx="26">
                  <c:v>1991</c:v>
                </c:pt>
                <c:pt idx="27">
                  <c:v>1992</c:v>
                </c:pt>
                <c:pt idx="28">
                  <c:v>1993</c:v>
                </c:pt>
                <c:pt idx="29">
                  <c:v>1994</c:v>
                </c:pt>
                <c:pt idx="30">
                  <c:v>1995</c:v>
                </c:pt>
                <c:pt idx="31">
                  <c:v>1996</c:v>
                </c:pt>
                <c:pt idx="32">
                  <c:v>1997</c:v>
                </c:pt>
                <c:pt idx="33">
                  <c:v>1998</c:v>
                </c:pt>
                <c:pt idx="34">
                  <c:v>1999</c:v>
                </c:pt>
                <c:pt idx="35">
                  <c:v>2000</c:v>
                </c:pt>
                <c:pt idx="36">
                  <c:v>2001</c:v>
                </c:pt>
                <c:pt idx="37">
                  <c:v>2002</c:v>
                </c:pt>
                <c:pt idx="38">
                  <c:v>2003</c:v>
                </c:pt>
                <c:pt idx="39">
                  <c:v>2004</c:v>
                </c:pt>
                <c:pt idx="40">
                  <c:v>2005</c:v>
                </c:pt>
                <c:pt idx="41">
                  <c:v>2006</c:v>
                </c:pt>
                <c:pt idx="42">
                  <c:v>2007</c:v>
                </c:pt>
                <c:pt idx="43">
                  <c:v>2008</c:v>
                </c:pt>
                <c:pt idx="44">
                  <c:v>2009</c:v>
                </c:pt>
                <c:pt idx="45">
                  <c:v>2010</c:v>
                </c:pt>
                <c:pt idx="46">
                  <c:v>2011</c:v>
                </c:pt>
                <c:pt idx="47">
                  <c:v>2012</c:v>
                </c:pt>
                <c:pt idx="48">
                  <c:v>2013</c:v>
                </c:pt>
                <c:pt idx="49">
                  <c:v>2014</c:v>
                </c:pt>
                <c:pt idx="50">
                  <c:v>2015</c:v>
                </c:pt>
                <c:pt idx="51">
                  <c:v>2016</c:v>
                </c:pt>
                <c:pt idx="52">
                  <c:v>2017</c:v>
                </c:pt>
                <c:pt idx="53">
                  <c:v>2018</c:v>
                </c:pt>
                <c:pt idx="54">
                  <c:v>2019</c:v>
                </c:pt>
                <c:pt idx="55">
                  <c:v>2020</c:v>
                </c:pt>
              </c:numCache>
            </c:numRef>
          </c:cat>
          <c:val>
            <c:numRef>
              <c:f>'State Appropriations Graph'!$B$2:$B$57</c:f>
              <c:numCache>
                <c:formatCode>_(* #,##0_);_(* \(#,##0\);_(* "-"??_);_(@_)</c:formatCode>
                <c:ptCount val="56"/>
                <c:pt idx="0">
                  <c:v>21673518</c:v>
                </c:pt>
                <c:pt idx="1">
                  <c:v>28663431</c:v>
                </c:pt>
                <c:pt idx="2">
                  <c:v>34161299</c:v>
                </c:pt>
                <c:pt idx="3">
                  <c:v>55200394</c:v>
                </c:pt>
                <c:pt idx="4">
                  <c:v>60613921</c:v>
                </c:pt>
                <c:pt idx="5">
                  <c:v>56804985</c:v>
                </c:pt>
                <c:pt idx="6">
                  <c:v>67625200</c:v>
                </c:pt>
                <c:pt idx="7">
                  <c:v>73646537</c:v>
                </c:pt>
                <c:pt idx="8">
                  <c:v>93296801</c:v>
                </c:pt>
                <c:pt idx="9">
                  <c:v>103411535</c:v>
                </c:pt>
                <c:pt idx="10">
                  <c:v>108063740</c:v>
                </c:pt>
                <c:pt idx="11">
                  <c:v>115232531</c:v>
                </c:pt>
                <c:pt idx="12">
                  <c:v>110569379.02</c:v>
                </c:pt>
                <c:pt idx="13">
                  <c:v>125075873</c:v>
                </c:pt>
                <c:pt idx="14">
                  <c:v>137759672</c:v>
                </c:pt>
                <c:pt idx="15">
                  <c:v>150511239</c:v>
                </c:pt>
                <c:pt idx="16">
                  <c:v>165325021</c:v>
                </c:pt>
                <c:pt idx="17">
                  <c:v>153215959</c:v>
                </c:pt>
                <c:pt idx="18">
                  <c:v>167037029</c:v>
                </c:pt>
                <c:pt idx="19">
                  <c:v>167346590</c:v>
                </c:pt>
                <c:pt idx="20">
                  <c:v>186195471</c:v>
                </c:pt>
                <c:pt idx="21">
                  <c:v>213988878</c:v>
                </c:pt>
                <c:pt idx="22">
                  <c:v>223595809</c:v>
                </c:pt>
                <c:pt idx="23">
                  <c:v>241949295</c:v>
                </c:pt>
                <c:pt idx="24">
                  <c:v>260083203</c:v>
                </c:pt>
                <c:pt idx="25">
                  <c:v>278483655</c:v>
                </c:pt>
                <c:pt idx="26">
                  <c:v>283496340</c:v>
                </c:pt>
                <c:pt idx="27">
                  <c:v>265253494</c:v>
                </c:pt>
                <c:pt idx="28">
                  <c:v>280671076</c:v>
                </c:pt>
                <c:pt idx="29">
                  <c:v>290175235</c:v>
                </c:pt>
                <c:pt idx="30">
                  <c:v>303324660</c:v>
                </c:pt>
                <c:pt idx="31">
                  <c:v>318208616</c:v>
                </c:pt>
                <c:pt idx="32">
                  <c:v>341180856</c:v>
                </c:pt>
                <c:pt idx="33">
                  <c:v>354428142</c:v>
                </c:pt>
                <c:pt idx="34">
                  <c:v>384261560</c:v>
                </c:pt>
                <c:pt idx="35">
                  <c:v>407294219</c:v>
                </c:pt>
                <c:pt idx="36">
                  <c:v>428767008</c:v>
                </c:pt>
                <c:pt idx="37">
                  <c:v>376918057</c:v>
                </c:pt>
                <c:pt idx="38">
                  <c:v>384968927</c:v>
                </c:pt>
                <c:pt idx="39">
                  <c:v>377076764</c:v>
                </c:pt>
                <c:pt idx="40">
                  <c:v>388794776</c:v>
                </c:pt>
                <c:pt idx="41">
                  <c:v>389764780</c:v>
                </c:pt>
                <c:pt idx="42">
                  <c:v>401798979</c:v>
                </c:pt>
                <c:pt idx="43">
                  <c:v>419114802</c:v>
                </c:pt>
                <c:pt idx="44">
                  <c:v>437931880</c:v>
                </c:pt>
                <c:pt idx="45">
                  <c:v>437931880</c:v>
                </c:pt>
                <c:pt idx="46">
                  <c:v>415118932.13999999</c:v>
                </c:pt>
                <c:pt idx="47">
                  <c:v>384734928</c:v>
                </c:pt>
                <c:pt idx="48">
                  <c:v>388000607</c:v>
                </c:pt>
                <c:pt idx="49">
                  <c:v>399326706</c:v>
                </c:pt>
                <c:pt idx="50">
                  <c:v>427309749</c:v>
                </c:pt>
                <c:pt idx="51">
                  <c:v>433722473</c:v>
                </c:pt>
                <c:pt idx="52">
                  <c:v>412749459</c:v>
                </c:pt>
                <c:pt idx="53">
                  <c:v>396157270</c:v>
                </c:pt>
                <c:pt idx="54">
                  <c:v>366657600.15999997</c:v>
                </c:pt>
                <c:pt idx="55">
                  <c:v>359561386</c:v>
                </c:pt>
              </c:numCache>
            </c:numRef>
          </c:val>
          <c:smooth val="0"/>
          <c:extLst>
            <c:ext xmlns:c16="http://schemas.microsoft.com/office/drawing/2014/chart" uri="{C3380CC4-5D6E-409C-BE32-E72D297353CC}">
              <c16:uniqueId val="{00000000-CAB2-466B-B711-A252B0F69077}"/>
            </c:ext>
          </c:extLst>
        </c:ser>
        <c:dLbls>
          <c:showLegendKey val="0"/>
          <c:showVal val="0"/>
          <c:showCatName val="0"/>
          <c:showSerName val="0"/>
          <c:showPercent val="0"/>
          <c:showBubbleSize val="0"/>
        </c:dLbls>
        <c:smooth val="0"/>
        <c:axId val="586720160"/>
        <c:axId val="586720816"/>
      </c:lineChart>
      <c:catAx>
        <c:axId val="586720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86720816"/>
        <c:crosses val="autoZero"/>
        <c:auto val="1"/>
        <c:lblAlgn val="ctr"/>
        <c:lblOffset val="100"/>
        <c:noMultiLvlLbl val="0"/>
      </c:catAx>
      <c:valAx>
        <c:axId val="5867208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dirty="0"/>
                  <a:t>State Appropriations $</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86720160"/>
        <c:crosses val="autoZero"/>
        <c:crossBetween val="between"/>
      </c:valAx>
      <c:spPr>
        <a:noFill/>
        <a:ln>
          <a:noFill/>
        </a:ln>
        <a:effectLst/>
      </c:spPr>
    </c:plotArea>
    <c:plotVisOnly val="1"/>
    <c:dispBlanksAs val="gap"/>
    <c:showDLblsOverMax val="0"/>
  </c:chart>
  <c:spPr>
    <a:noFill/>
    <a:ln>
      <a:noFill/>
    </a:ln>
    <a:effectLst/>
  </c:spPr>
  <c:txPr>
    <a:bodyPr/>
    <a:lstStyle/>
    <a:p>
      <a:pPr>
        <a:defRPr sz="1200"/>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Medicaid</a:t>
            </a:r>
            <a:r>
              <a:rPr lang="en-US" baseline="0"/>
              <a:t> Portion of State Budgets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'Medicaid to U of MO'!$B$45</c:f>
              <c:strCache>
                <c:ptCount val="1"/>
                <c:pt idx="0">
                  <c:v>National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'Medicaid to U of MO'!$A$46:$A$50</c:f>
              <c:numCache>
                <c:formatCode>General</c:formatCode>
                <c:ptCount val="5"/>
                <c:pt idx="0">
                  <c:v>1985</c:v>
                </c:pt>
                <c:pt idx="1">
                  <c:v>1990</c:v>
                </c:pt>
                <c:pt idx="2">
                  <c:v>2000</c:v>
                </c:pt>
                <c:pt idx="3">
                  <c:v>2014</c:v>
                </c:pt>
                <c:pt idx="4">
                  <c:v>2019</c:v>
                </c:pt>
              </c:numCache>
            </c:numRef>
          </c:cat>
          <c:val>
            <c:numRef>
              <c:f>'Medicaid to U of MO'!$B$46:$B$50</c:f>
              <c:numCache>
                <c:formatCode>0%</c:formatCode>
                <c:ptCount val="5"/>
                <c:pt idx="0">
                  <c:v>0.08</c:v>
                </c:pt>
                <c:pt idx="1">
                  <c:v>0.13</c:v>
                </c:pt>
                <c:pt idx="2">
                  <c:v>0.2</c:v>
                </c:pt>
                <c:pt idx="3">
                  <c:v>0.26</c:v>
                </c:pt>
                <c:pt idx="4">
                  <c:v>0.28999999999999998</c:v>
                </c:pt>
              </c:numCache>
            </c:numRef>
          </c:val>
          <c:extLst>
            <c:ext xmlns:c16="http://schemas.microsoft.com/office/drawing/2014/chart" uri="{C3380CC4-5D6E-409C-BE32-E72D297353CC}">
              <c16:uniqueId val="{00000000-4788-45DC-BAF5-3A490E4D097E}"/>
            </c:ext>
          </c:extLst>
        </c:ser>
        <c:ser>
          <c:idx val="1"/>
          <c:order val="1"/>
          <c:tx>
            <c:strRef>
              <c:f>'Medicaid to U of MO'!$C$45</c:f>
              <c:strCache>
                <c:ptCount val="1"/>
                <c:pt idx="0">
                  <c:v>MO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'Medicaid to U of MO'!$A$46:$A$50</c:f>
              <c:numCache>
                <c:formatCode>General</c:formatCode>
                <c:ptCount val="5"/>
                <c:pt idx="0">
                  <c:v>1985</c:v>
                </c:pt>
                <c:pt idx="1">
                  <c:v>1990</c:v>
                </c:pt>
                <c:pt idx="2">
                  <c:v>2000</c:v>
                </c:pt>
                <c:pt idx="3">
                  <c:v>2014</c:v>
                </c:pt>
                <c:pt idx="4">
                  <c:v>2019</c:v>
                </c:pt>
              </c:numCache>
            </c:numRef>
          </c:cat>
          <c:val>
            <c:numRef>
              <c:f>'Medicaid to U of MO'!$C$46:$C$50</c:f>
              <c:numCache>
                <c:formatCode>General</c:formatCode>
                <c:ptCount val="5"/>
                <c:pt idx="3" formatCode="0%">
                  <c:v>0.35</c:v>
                </c:pt>
                <c:pt idx="4" formatCode="0%">
                  <c:v>0.39</c:v>
                </c:pt>
              </c:numCache>
            </c:numRef>
          </c:val>
          <c:extLst>
            <c:ext xmlns:c16="http://schemas.microsoft.com/office/drawing/2014/chart" uri="{C3380CC4-5D6E-409C-BE32-E72D297353CC}">
              <c16:uniqueId val="{00000001-4788-45DC-BAF5-3A490E4D097E}"/>
            </c:ext>
          </c:extLst>
        </c:ser>
        <c:dLbls>
          <c:showLegendKey val="0"/>
          <c:showVal val="0"/>
          <c:showCatName val="0"/>
          <c:showSerName val="0"/>
          <c:showPercent val="0"/>
          <c:showBubbleSize val="0"/>
        </c:dLbls>
        <c:gapWidth val="219"/>
        <c:overlap val="-27"/>
        <c:axId val="521660192"/>
        <c:axId val="521660584"/>
      </c:barChart>
      <c:catAx>
        <c:axId val="521660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1660584"/>
        <c:crosses val="autoZero"/>
        <c:auto val="1"/>
        <c:lblAlgn val="ctr"/>
        <c:lblOffset val="100"/>
        <c:noMultiLvlLbl val="0"/>
      </c:catAx>
      <c:valAx>
        <c:axId val="5216605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216601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1224654610481384E-2"/>
          <c:y val="1.9144032914979323E-2"/>
          <c:w val="0.93877534538951857"/>
          <c:h val="0.75307478164443764"/>
        </c:manualLayout>
      </c:layout>
      <c:barChart>
        <c:barDir val="col"/>
        <c:grouping val="stacked"/>
        <c:varyColors val="0"/>
        <c:ser>
          <c:idx val="4"/>
          <c:order val="4"/>
          <c:tx>
            <c:strRef>
              <c:f>'[SHEF_State_by_State_Change_Charts_FY17_0.xlsx]FIGURE DATA'!$P$2:$Q$2</c:f>
              <c:strCache>
                <c:ptCount val="1"/>
                <c:pt idx="0">
                  <c:v>TOTAL EDUCATIONAL REVENUE PER FTE (CONSTANT DOLLARS), PERCENT CHANGE SINCE RECESSION (2008-2017)</c:v>
                </c:pt>
              </c:strCache>
            </c:strRef>
          </c:tx>
          <c:spPr>
            <a:solidFill>
              <a:schemeClr val="tx2"/>
            </a:solidFill>
            <a:ln>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'[SHEF_State_by_State_Change_Charts_FY17_0.xlsx]FIGURE DATA'!$P$3:$P$53</c:f>
              <c:strCache>
                <c:ptCount val="51"/>
                <c:pt idx="0">
                  <c:v>MISSOURI</c:v>
                </c:pt>
                <c:pt idx="1">
                  <c:v>LOUISIANA</c:v>
                </c:pt>
                <c:pt idx="2">
                  <c:v>NEVADA</c:v>
                </c:pt>
                <c:pt idx="3">
                  <c:v>FLORIDA</c:v>
                </c:pt>
                <c:pt idx="4">
                  <c:v>MASSACHUSETTS</c:v>
                </c:pt>
                <c:pt idx="5">
                  <c:v>UTAH</c:v>
                </c:pt>
                <c:pt idx="6">
                  <c:v>TEXAS</c:v>
                </c:pt>
                <c:pt idx="7">
                  <c:v>KENTUCKY</c:v>
                </c:pt>
                <c:pt idx="8">
                  <c:v>OKLAHOMA</c:v>
                </c:pt>
                <c:pt idx="9">
                  <c:v>NEW MEXICO</c:v>
                </c:pt>
                <c:pt idx="10">
                  <c:v>IDAHO</c:v>
                </c:pt>
                <c:pt idx="11">
                  <c:v>MISSISSIPPI</c:v>
                </c:pt>
                <c:pt idx="12">
                  <c:v>NORTH CAROLINA</c:v>
                </c:pt>
                <c:pt idx="13">
                  <c:v>WISCONSIN</c:v>
                </c:pt>
                <c:pt idx="14">
                  <c:v>NEW HAMPSHIRE</c:v>
                </c:pt>
                <c:pt idx="15">
                  <c:v>WEST VIRGINIA</c:v>
                </c:pt>
                <c:pt idx="16">
                  <c:v>ARIZONA</c:v>
                </c:pt>
                <c:pt idx="17">
                  <c:v>PENNSYLVANIA</c:v>
                </c:pt>
                <c:pt idx="18">
                  <c:v>OHIO</c:v>
                </c:pt>
                <c:pt idx="19">
                  <c:v>NEW JERSEY</c:v>
                </c:pt>
                <c:pt idx="20">
                  <c:v>RHODE ISLAND</c:v>
                </c:pt>
                <c:pt idx="21">
                  <c:v>TENNESSEE</c:v>
                </c:pt>
                <c:pt idx="22">
                  <c:v>ALASKA</c:v>
                </c:pt>
                <c:pt idx="23">
                  <c:v>KANSAS</c:v>
                </c:pt>
                <c:pt idx="24">
                  <c:v>WYOMING</c:v>
                </c:pt>
                <c:pt idx="25">
                  <c:v>ARKANSAS</c:v>
                </c:pt>
                <c:pt idx="26">
                  <c:v>IOWA</c:v>
                </c:pt>
                <c:pt idx="27">
                  <c:v>MARYLAND</c:v>
                </c:pt>
                <c:pt idx="28">
                  <c:v>CONNECTICUT</c:v>
                </c:pt>
                <c:pt idx="29">
                  <c:v>ALABAMA</c:v>
                </c:pt>
                <c:pt idx="30">
                  <c:v>U.S.</c:v>
                </c:pt>
                <c:pt idx="31">
                  <c:v>VERMONT</c:v>
                </c:pt>
                <c:pt idx="32">
                  <c:v>SOUTH CAROLINA</c:v>
                </c:pt>
                <c:pt idx="33">
                  <c:v>MONTANA</c:v>
                </c:pt>
                <c:pt idx="34">
                  <c:v>GEORGIA</c:v>
                </c:pt>
                <c:pt idx="35">
                  <c:v>WASHINGTON</c:v>
                </c:pt>
                <c:pt idx="36">
                  <c:v>MAINE</c:v>
                </c:pt>
                <c:pt idx="37">
                  <c:v>HAWAII</c:v>
                </c:pt>
                <c:pt idx="38">
                  <c:v>MINNESOTA</c:v>
                </c:pt>
                <c:pt idx="39">
                  <c:v>DELAWARE</c:v>
                </c:pt>
                <c:pt idx="40">
                  <c:v>NEW YORK</c:v>
                </c:pt>
                <c:pt idx="41">
                  <c:v>CALIFORNIA</c:v>
                </c:pt>
                <c:pt idx="42">
                  <c:v>VIRGINIA</c:v>
                </c:pt>
                <c:pt idx="43">
                  <c:v>NEBRASKA</c:v>
                </c:pt>
                <c:pt idx="44">
                  <c:v>MICHIGAN</c:v>
                </c:pt>
                <c:pt idx="45">
                  <c:v>SOUTH DAKOTA</c:v>
                </c:pt>
                <c:pt idx="46">
                  <c:v>INDIANA</c:v>
                </c:pt>
                <c:pt idx="47">
                  <c:v>OREGON</c:v>
                </c:pt>
                <c:pt idx="48">
                  <c:v>NORTH DAKOTA</c:v>
                </c:pt>
                <c:pt idx="49">
                  <c:v>COLORADO</c:v>
                </c:pt>
                <c:pt idx="50">
                  <c:v>ILLINOIS</c:v>
                </c:pt>
              </c:strCache>
            </c:strRef>
          </c:cat>
          <c:val>
            <c:numRef>
              <c:f>'[SHEF_State_by_State_Change_Charts_FY17_0.xlsx]FIGURE DATA'!$Q$3:$Q$53</c:f>
            </c:numRef>
          </c:val>
          <c:extLst>
            <c:ext xmlns:c16="http://schemas.microsoft.com/office/drawing/2014/chart" uri="{C3380CC4-5D6E-409C-BE32-E72D297353CC}">
              <c16:uniqueId val="{00000000-3F46-439C-BC93-061123D129E4}"/>
            </c:ext>
          </c:extLst>
        </c:ser>
        <c:ser>
          <c:idx val="3"/>
          <c:order val="3"/>
          <c:tx>
            <c:strRef>
              <c:f>'[SHEF_State_by_State_Change_Charts_FY17_0.xlsx]FIGURE DATA'!$K$2:$L$2</c:f>
              <c:strCache>
                <c:ptCount val="1"/>
                <c:pt idx="0">
                  <c:v> NET TUITION REVENUE PER FTE (CONSTANT DOLLARS), PERCENT CHANGE SINCE RECESSION (2008-2017)</c:v>
                </c:pt>
              </c:strCache>
            </c:strRef>
          </c:tx>
          <c:spPr>
            <a:solidFill>
              <a:schemeClr val="tx2"/>
            </a:solidFill>
            <a:ln>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'[SHEF_State_by_State_Change_Charts_FY17_0.xlsx]FIGURE DATA'!$P$3:$P$53</c:f>
              <c:strCache>
                <c:ptCount val="51"/>
                <c:pt idx="0">
                  <c:v>MISSOURI</c:v>
                </c:pt>
                <c:pt idx="1">
                  <c:v>LOUISIANA</c:v>
                </c:pt>
                <c:pt idx="2">
                  <c:v>NEVADA</c:v>
                </c:pt>
                <c:pt idx="3">
                  <c:v>FLORIDA</c:v>
                </c:pt>
                <c:pt idx="4">
                  <c:v>MASSACHUSETTS</c:v>
                </c:pt>
                <c:pt idx="5">
                  <c:v>UTAH</c:v>
                </c:pt>
                <c:pt idx="6">
                  <c:v>TEXAS</c:v>
                </c:pt>
                <c:pt idx="7">
                  <c:v>KENTUCKY</c:v>
                </c:pt>
                <c:pt idx="8">
                  <c:v>OKLAHOMA</c:v>
                </c:pt>
                <c:pt idx="9">
                  <c:v>NEW MEXICO</c:v>
                </c:pt>
                <c:pt idx="10">
                  <c:v>IDAHO</c:v>
                </c:pt>
                <c:pt idx="11">
                  <c:v>MISSISSIPPI</c:v>
                </c:pt>
                <c:pt idx="12">
                  <c:v>NORTH CAROLINA</c:v>
                </c:pt>
                <c:pt idx="13">
                  <c:v>WISCONSIN</c:v>
                </c:pt>
                <c:pt idx="14">
                  <c:v>NEW HAMPSHIRE</c:v>
                </c:pt>
                <c:pt idx="15">
                  <c:v>WEST VIRGINIA</c:v>
                </c:pt>
                <c:pt idx="16">
                  <c:v>ARIZONA</c:v>
                </c:pt>
                <c:pt idx="17">
                  <c:v>PENNSYLVANIA</c:v>
                </c:pt>
                <c:pt idx="18">
                  <c:v>OHIO</c:v>
                </c:pt>
                <c:pt idx="19">
                  <c:v>NEW JERSEY</c:v>
                </c:pt>
                <c:pt idx="20">
                  <c:v>RHODE ISLAND</c:v>
                </c:pt>
                <c:pt idx="21">
                  <c:v>TENNESSEE</c:v>
                </c:pt>
                <c:pt idx="22">
                  <c:v>ALASKA</c:v>
                </c:pt>
                <c:pt idx="23">
                  <c:v>KANSAS</c:v>
                </c:pt>
                <c:pt idx="24">
                  <c:v>WYOMING</c:v>
                </c:pt>
                <c:pt idx="25">
                  <c:v>ARKANSAS</c:v>
                </c:pt>
                <c:pt idx="26">
                  <c:v>IOWA</c:v>
                </c:pt>
                <c:pt idx="27">
                  <c:v>MARYLAND</c:v>
                </c:pt>
                <c:pt idx="28">
                  <c:v>CONNECTICUT</c:v>
                </c:pt>
                <c:pt idx="29">
                  <c:v>ALABAMA</c:v>
                </c:pt>
                <c:pt idx="30">
                  <c:v>U.S.</c:v>
                </c:pt>
                <c:pt idx="31">
                  <c:v>VERMONT</c:v>
                </c:pt>
                <c:pt idx="32">
                  <c:v>SOUTH CAROLINA</c:v>
                </c:pt>
                <c:pt idx="33">
                  <c:v>MONTANA</c:v>
                </c:pt>
                <c:pt idx="34">
                  <c:v>GEORGIA</c:v>
                </c:pt>
                <c:pt idx="35">
                  <c:v>WASHINGTON</c:v>
                </c:pt>
                <c:pt idx="36">
                  <c:v>MAINE</c:v>
                </c:pt>
                <c:pt idx="37">
                  <c:v>HAWAII</c:v>
                </c:pt>
                <c:pt idx="38">
                  <c:v>MINNESOTA</c:v>
                </c:pt>
                <c:pt idx="39">
                  <c:v>DELAWARE</c:v>
                </c:pt>
                <c:pt idx="40">
                  <c:v>NEW YORK</c:v>
                </c:pt>
                <c:pt idx="41">
                  <c:v>CALIFORNIA</c:v>
                </c:pt>
                <c:pt idx="42">
                  <c:v>VIRGINIA</c:v>
                </c:pt>
                <c:pt idx="43">
                  <c:v>NEBRASKA</c:v>
                </c:pt>
                <c:pt idx="44">
                  <c:v>MICHIGAN</c:v>
                </c:pt>
                <c:pt idx="45">
                  <c:v>SOUTH DAKOTA</c:v>
                </c:pt>
                <c:pt idx="46">
                  <c:v>INDIANA</c:v>
                </c:pt>
                <c:pt idx="47">
                  <c:v>OREGON</c:v>
                </c:pt>
                <c:pt idx="48">
                  <c:v>NORTH DAKOTA</c:v>
                </c:pt>
                <c:pt idx="49">
                  <c:v>COLORADO</c:v>
                </c:pt>
                <c:pt idx="50">
                  <c:v>ILLINOIS</c:v>
                </c:pt>
              </c:strCache>
            </c:strRef>
          </c:cat>
          <c:val>
            <c:numRef>
              <c:f>'[SHEF_State_by_State_Change_Charts_FY17_0.xlsx]FIGURE DATA'!$L$3:$L$53</c:f>
            </c:numRef>
          </c:val>
          <c:extLst>
            <c:ext xmlns:c16="http://schemas.microsoft.com/office/drawing/2014/chart" uri="{C3380CC4-5D6E-409C-BE32-E72D297353CC}">
              <c16:uniqueId val="{00000001-3F46-439C-BC93-061123D129E4}"/>
            </c:ext>
          </c:extLst>
        </c:ser>
        <c:ser>
          <c:idx val="0"/>
          <c:order val="0"/>
          <c:tx>
            <c:strRef>
              <c:f>'[SHEF_State_by_State_Change_Charts_FY17_0.xlsx]FIGURE DATA'!$P$2:$S$2</c:f>
              <c:strCache>
                <c:ptCount val="1"/>
                <c:pt idx="0">
                  <c:v>TOTAL EDUCATIONAL REVENUE PER FTE (CONSTANT DOLLARS), PERCENT CHANGE SINCE RECESSION (2008-2017)</c:v>
                </c:pt>
              </c:strCache>
            </c:strRef>
          </c:tx>
          <c:spPr>
            <a:solidFill>
              <a:schemeClr val="accent4"/>
            </a:solidFill>
            <a:ln>
              <a:solidFill>
                <a:schemeClr val="accent4"/>
              </a:solidFill>
            </a:ln>
          </c:spPr>
          <c:invertIfNegative val="0"/>
          <c:dPt>
            <c:idx val="25"/>
            <c:invertIfNegative val="0"/>
            <c:bubble3D val="0"/>
            <c:extLst>
              <c:ext xmlns:c16="http://schemas.microsoft.com/office/drawing/2014/chart" uri="{C3380CC4-5D6E-409C-BE32-E72D297353CC}">
                <c16:uniqueId val="{00000002-3F46-439C-BC93-061123D129E4}"/>
              </c:ext>
            </c:extLst>
          </c:dPt>
          <c:dPt>
            <c:idx val="30"/>
            <c:invertIfNegative val="0"/>
            <c:bubble3D val="0"/>
            <c:spPr>
              <a:solidFill>
                <a:schemeClr val="accent2"/>
              </a:solidFill>
              <a:ln>
                <a:noFill/>
              </a:ln>
            </c:spPr>
            <c:extLst>
              <c:ext xmlns:c16="http://schemas.microsoft.com/office/drawing/2014/chart" uri="{C3380CC4-5D6E-409C-BE32-E72D297353CC}">
                <c16:uniqueId val="{00000004-3F46-439C-BC93-061123D129E4}"/>
              </c:ext>
            </c:extLst>
          </c:dPt>
          <c:dLbls>
            <c:dLbl>
              <c:idx val="30"/>
              <c:layout>
                <c:manualLayout>
                  <c:x val="-1.465517301066412E-3"/>
                  <c:y val="-3.835453482370822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F46-439C-BC93-061123D129E4}"/>
                </c:ext>
              </c:extLst>
            </c:dLbl>
            <c:spPr>
              <a:noFill/>
              <a:ln>
                <a:noFill/>
              </a:ln>
              <a:effectLst/>
            </c:spPr>
            <c:txPr>
              <a:bodyPr wrap="square" lIns="38100" tIns="19050" rIns="38100" bIns="19050" anchor="ctr">
                <a:spAutoFit/>
              </a:bodyPr>
              <a:lstStyle/>
              <a:p>
                <a:pPr>
                  <a:defRPr sz="1100" b="1">
                    <a:solidFill>
                      <a:schemeClr val="tx1">
                        <a:lumMod val="75000"/>
                      </a:schemeClr>
                    </a:solidFill>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ext>
            </c:extLst>
          </c:dLbls>
          <c:cat>
            <c:strRef>
              <c:f>'[SHEF_State_by_State_Change_Charts_FY17_0.xlsx]FIGURE DATA'!$P$3:$P$53</c:f>
              <c:strCache>
                <c:ptCount val="51"/>
                <c:pt idx="0">
                  <c:v>MISSOURI</c:v>
                </c:pt>
                <c:pt idx="1">
                  <c:v>LOUISIANA</c:v>
                </c:pt>
                <c:pt idx="2">
                  <c:v>NEVADA</c:v>
                </c:pt>
                <c:pt idx="3">
                  <c:v>FLORIDA</c:v>
                </c:pt>
                <c:pt idx="4">
                  <c:v>MASSACHUSETTS</c:v>
                </c:pt>
                <c:pt idx="5">
                  <c:v>UTAH</c:v>
                </c:pt>
                <c:pt idx="6">
                  <c:v>TEXAS</c:v>
                </c:pt>
                <c:pt idx="7">
                  <c:v>KENTUCKY</c:v>
                </c:pt>
                <c:pt idx="8">
                  <c:v>OKLAHOMA</c:v>
                </c:pt>
                <c:pt idx="9">
                  <c:v>NEW MEXICO</c:v>
                </c:pt>
                <c:pt idx="10">
                  <c:v>IDAHO</c:v>
                </c:pt>
                <c:pt idx="11">
                  <c:v>MISSISSIPPI</c:v>
                </c:pt>
                <c:pt idx="12">
                  <c:v>NORTH CAROLINA</c:v>
                </c:pt>
                <c:pt idx="13">
                  <c:v>WISCONSIN</c:v>
                </c:pt>
                <c:pt idx="14">
                  <c:v>NEW HAMPSHIRE</c:v>
                </c:pt>
                <c:pt idx="15">
                  <c:v>WEST VIRGINIA</c:v>
                </c:pt>
                <c:pt idx="16">
                  <c:v>ARIZONA</c:v>
                </c:pt>
                <c:pt idx="17">
                  <c:v>PENNSYLVANIA</c:v>
                </c:pt>
                <c:pt idx="18">
                  <c:v>OHIO</c:v>
                </c:pt>
                <c:pt idx="19">
                  <c:v>NEW JERSEY</c:v>
                </c:pt>
                <c:pt idx="20">
                  <c:v>RHODE ISLAND</c:v>
                </c:pt>
                <c:pt idx="21">
                  <c:v>TENNESSEE</c:v>
                </c:pt>
                <c:pt idx="22">
                  <c:v>ALASKA</c:v>
                </c:pt>
                <c:pt idx="23">
                  <c:v>KANSAS</c:v>
                </c:pt>
                <c:pt idx="24">
                  <c:v>WYOMING</c:v>
                </c:pt>
                <c:pt idx="25">
                  <c:v>ARKANSAS</c:v>
                </c:pt>
                <c:pt idx="26">
                  <c:v>IOWA</c:v>
                </c:pt>
                <c:pt idx="27">
                  <c:v>MARYLAND</c:v>
                </c:pt>
                <c:pt idx="28">
                  <c:v>CONNECTICUT</c:v>
                </c:pt>
                <c:pt idx="29">
                  <c:v>ALABAMA</c:v>
                </c:pt>
                <c:pt idx="30">
                  <c:v>U.S.</c:v>
                </c:pt>
                <c:pt idx="31">
                  <c:v>VERMONT</c:v>
                </c:pt>
                <c:pt idx="32">
                  <c:v>SOUTH CAROLINA</c:v>
                </c:pt>
                <c:pt idx="33">
                  <c:v>MONTANA</c:v>
                </c:pt>
                <c:pt idx="34">
                  <c:v>GEORGIA</c:v>
                </c:pt>
                <c:pt idx="35">
                  <c:v>WASHINGTON</c:v>
                </c:pt>
                <c:pt idx="36">
                  <c:v>MAINE</c:v>
                </c:pt>
                <c:pt idx="37">
                  <c:v>HAWAII</c:v>
                </c:pt>
                <c:pt idx="38">
                  <c:v>MINNESOTA</c:v>
                </c:pt>
                <c:pt idx="39">
                  <c:v>DELAWARE</c:v>
                </c:pt>
                <c:pt idx="40">
                  <c:v>NEW YORK</c:v>
                </c:pt>
                <c:pt idx="41">
                  <c:v>CALIFORNIA</c:v>
                </c:pt>
                <c:pt idx="42">
                  <c:v>VIRGINIA</c:v>
                </c:pt>
                <c:pt idx="43">
                  <c:v>NEBRASKA</c:v>
                </c:pt>
                <c:pt idx="44">
                  <c:v>MICHIGAN</c:v>
                </c:pt>
                <c:pt idx="45">
                  <c:v>SOUTH DAKOTA</c:v>
                </c:pt>
                <c:pt idx="46">
                  <c:v>INDIANA</c:v>
                </c:pt>
                <c:pt idx="47">
                  <c:v>OREGON</c:v>
                </c:pt>
                <c:pt idx="48">
                  <c:v>NORTH DAKOTA</c:v>
                </c:pt>
                <c:pt idx="49">
                  <c:v>COLORADO</c:v>
                </c:pt>
                <c:pt idx="50">
                  <c:v>ILLINOIS</c:v>
                </c:pt>
              </c:strCache>
            </c:strRef>
          </c:cat>
          <c:val>
            <c:numRef>
              <c:f>'[SHEF_State_by_State_Change_Charts_FY17_0.xlsx]FIGURE DATA'!$S$3:$S$53</c:f>
              <c:numCache>
                <c:formatCode>0.0%</c:formatCode>
                <c:ptCount val="51"/>
                <c:pt idx="0">
                  <c:v>-0.17199999999999999</c:v>
                </c:pt>
                <c:pt idx="1">
                  <c:v>-0.16700000000000001</c:v>
                </c:pt>
                <c:pt idx="2">
                  <c:v>-0.14000000000000001</c:v>
                </c:pt>
                <c:pt idx="3">
                  <c:v>-9.2999999999999999E-2</c:v>
                </c:pt>
                <c:pt idx="4">
                  <c:v>-0.08</c:v>
                </c:pt>
                <c:pt idx="5">
                  <c:v>-6.0999999999999999E-2</c:v>
                </c:pt>
                <c:pt idx="6">
                  <c:v>-5.3999999999999999E-2</c:v>
                </c:pt>
                <c:pt idx="7">
                  <c:v>-5.1999999999999998E-2</c:v>
                </c:pt>
                <c:pt idx="8">
                  <c:v>-4.8000000000000001E-2</c:v>
                </c:pt>
                <c:pt idx="9">
                  <c:v>-3.5999999999999997E-2</c:v>
                </c:pt>
                <c:pt idx="10">
                  <c:v>-3.3000000000000002E-2</c:v>
                </c:pt>
                <c:pt idx="11">
                  <c:v>-2.5000000000000001E-2</c:v>
                </c:pt>
                <c:pt idx="12">
                  <c:v>-1.9E-2</c:v>
                </c:pt>
                <c:pt idx="13">
                  <c:v>-1.7999999999999999E-2</c:v>
                </c:pt>
                <c:pt idx="14">
                  <c:v>-1.4999999999999999E-2</c:v>
                </c:pt>
                <c:pt idx="15">
                  <c:v>-1.2999999999999999E-2</c:v>
                </c:pt>
                <c:pt idx="16">
                  <c:v>-0.01</c:v>
                </c:pt>
                <c:pt idx="17">
                  <c:v>1.7999999999999999E-2</c:v>
                </c:pt>
                <c:pt idx="18">
                  <c:v>2.1999999999999999E-2</c:v>
                </c:pt>
                <c:pt idx="19">
                  <c:v>2.4E-2</c:v>
                </c:pt>
                <c:pt idx="20">
                  <c:v>2.5999999999999999E-2</c:v>
                </c:pt>
                <c:pt idx="21">
                  <c:v>0</c:v>
                </c:pt>
                <c:pt idx="22">
                  <c:v>3.1E-2</c:v>
                </c:pt>
                <c:pt idx="23">
                  <c:v>3.2000000000000001E-2</c:v>
                </c:pt>
                <c:pt idx="24">
                  <c:v>3.4000000000000002E-2</c:v>
                </c:pt>
                <c:pt idx="25">
                  <c:v>4.2000000000000003E-2</c:v>
                </c:pt>
                <c:pt idx="26">
                  <c:v>4.4999999999999998E-2</c:v>
                </c:pt>
                <c:pt idx="27">
                  <c:v>4.7E-2</c:v>
                </c:pt>
                <c:pt idx="28">
                  <c:v>4.8000000000000001E-2</c:v>
                </c:pt>
                <c:pt idx="29">
                  <c:v>5.6000000000000001E-2</c:v>
                </c:pt>
                <c:pt idx="30">
                  <c:v>5.8000000000000003E-2</c:v>
                </c:pt>
                <c:pt idx="31">
                  <c:v>6.6000000000000003E-2</c:v>
                </c:pt>
                <c:pt idx="32">
                  <c:v>6.7000000000000004E-2</c:v>
                </c:pt>
                <c:pt idx="33">
                  <c:v>6.8000000000000005E-2</c:v>
                </c:pt>
                <c:pt idx="34">
                  <c:v>7.3999999999999996E-2</c:v>
                </c:pt>
                <c:pt idx="35">
                  <c:v>7.3999999999999996E-2</c:v>
                </c:pt>
                <c:pt idx="36">
                  <c:v>7.6999999999999999E-2</c:v>
                </c:pt>
                <c:pt idx="37">
                  <c:v>0.104</c:v>
                </c:pt>
                <c:pt idx="38">
                  <c:v>0.107</c:v>
                </c:pt>
                <c:pt idx="39">
                  <c:v>0.113</c:v>
                </c:pt>
                <c:pt idx="40">
                  <c:v>0.13100000000000001</c:v>
                </c:pt>
                <c:pt idx="41">
                  <c:v>0.13600000000000001</c:v>
                </c:pt>
                <c:pt idx="42">
                  <c:v>0.15</c:v>
                </c:pt>
                <c:pt idx="43">
                  <c:v>0.191</c:v>
                </c:pt>
                <c:pt idx="44">
                  <c:v>0.20599999999999999</c:v>
                </c:pt>
                <c:pt idx="45">
                  <c:v>0.20599999999999999</c:v>
                </c:pt>
                <c:pt idx="46">
                  <c:v>0.20699999999999999</c:v>
                </c:pt>
                <c:pt idx="47">
                  <c:v>0.20899999999999999</c:v>
                </c:pt>
                <c:pt idx="48">
                  <c:v>0.23899999999999999</c:v>
                </c:pt>
                <c:pt idx="49">
                  <c:v>0.27700000000000002</c:v>
                </c:pt>
                <c:pt idx="50">
                  <c:v>0.432</c:v>
                </c:pt>
              </c:numCache>
            </c:numRef>
          </c:val>
          <c:extLst>
            <c:ext xmlns:c16="http://schemas.microsoft.com/office/drawing/2014/chart" uri="{C3380CC4-5D6E-409C-BE32-E72D297353CC}">
              <c16:uniqueId val="{00000005-3F46-439C-BC93-061123D129E4}"/>
            </c:ext>
          </c:extLst>
        </c:ser>
        <c:ser>
          <c:idx val="1"/>
          <c:order val="1"/>
          <c:tx>
            <c:strRef>
              <c:f>'[SHEF_State_by_State_Change_Charts_FY17_0.xlsx]FIGURE DATA'!$P$2:$S$2</c:f>
              <c:strCache>
                <c:ptCount val="1"/>
                <c:pt idx="0">
                  <c:v>TOTAL EDUCATIONAL REVENUE PER FTE (CONSTANT DOLLARS), PERCENT CHANGE SINCE RECESSION (2008-2017)</c:v>
                </c:pt>
              </c:strCache>
            </c:strRef>
          </c:tx>
          <c:spPr>
            <a:solidFill>
              <a:schemeClr val="accent2"/>
            </a:solidFill>
            <a:ln>
              <a:solidFill>
                <a:schemeClr val="accent2"/>
              </a:solidFill>
            </a:ln>
          </c:spPr>
          <c:invertIfNegative val="0"/>
          <c:dPt>
            <c:idx val="21"/>
            <c:invertIfNegative val="0"/>
            <c:bubble3D val="0"/>
            <c:spPr>
              <a:solidFill>
                <a:schemeClr val="accent4"/>
              </a:solidFill>
              <a:ln>
                <a:solidFill>
                  <a:schemeClr val="accent4"/>
                </a:solidFill>
              </a:ln>
            </c:spPr>
            <c:extLst>
              <c:ext xmlns:c16="http://schemas.microsoft.com/office/drawing/2014/chart" uri="{C3380CC4-5D6E-409C-BE32-E72D297353CC}">
                <c16:uniqueId val="{00000007-3F46-439C-BC93-061123D129E4}"/>
              </c:ext>
            </c:extLst>
          </c:dPt>
          <c:dLbls>
            <c:delete val="1"/>
          </c:dLbls>
          <c:cat>
            <c:strRef>
              <c:f>'[SHEF_State_by_State_Change_Charts_FY17_0.xlsx]FIGURE DATA'!$P$3:$P$53</c:f>
              <c:strCache>
                <c:ptCount val="51"/>
                <c:pt idx="0">
                  <c:v>MISSOURI</c:v>
                </c:pt>
                <c:pt idx="1">
                  <c:v>LOUISIANA</c:v>
                </c:pt>
                <c:pt idx="2">
                  <c:v>NEVADA</c:v>
                </c:pt>
                <c:pt idx="3">
                  <c:v>FLORIDA</c:v>
                </c:pt>
                <c:pt idx="4">
                  <c:v>MASSACHUSETTS</c:v>
                </c:pt>
                <c:pt idx="5">
                  <c:v>UTAH</c:v>
                </c:pt>
                <c:pt idx="6">
                  <c:v>TEXAS</c:v>
                </c:pt>
                <c:pt idx="7">
                  <c:v>KENTUCKY</c:v>
                </c:pt>
                <c:pt idx="8">
                  <c:v>OKLAHOMA</c:v>
                </c:pt>
                <c:pt idx="9">
                  <c:v>NEW MEXICO</c:v>
                </c:pt>
                <c:pt idx="10">
                  <c:v>IDAHO</c:v>
                </c:pt>
                <c:pt idx="11">
                  <c:v>MISSISSIPPI</c:v>
                </c:pt>
                <c:pt idx="12">
                  <c:v>NORTH CAROLINA</c:v>
                </c:pt>
                <c:pt idx="13">
                  <c:v>WISCONSIN</c:v>
                </c:pt>
                <c:pt idx="14">
                  <c:v>NEW HAMPSHIRE</c:v>
                </c:pt>
                <c:pt idx="15">
                  <c:v>WEST VIRGINIA</c:v>
                </c:pt>
                <c:pt idx="16">
                  <c:v>ARIZONA</c:v>
                </c:pt>
                <c:pt idx="17">
                  <c:v>PENNSYLVANIA</c:v>
                </c:pt>
                <c:pt idx="18">
                  <c:v>OHIO</c:v>
                </c:pt>
                <c:pt idx="19">
                  <c:v>NEW JERSEY</c:v>
                </c:pt>
                <c:pt idx="20">
                  <c:v>RHODE ISLAND</c:v>
                </c:pt>
                <c:pt idx="21">
                  <c:v>TENNESSEE</c:v>
                </c:pt>
                <c:pt idx="22">
                  <c:v>ALASKA</c:v>
                </c:pt>
                <c:pt idx="23">
                  <c:v>KANSAS</c:v>
                </c:pt>
                <c:pt idx="24">
                  <c:v>WYOMING</c:v>
                </c:pt>
                <c:pt idx="25">
                  <c:v>ARKANSAS</c:v>
                </c:pt>
                <c:pt idx="26">
                  <c:v>IOWA</c:v>
                </c:pt>
                <c:pt idx="27">
                  <c:v>MARYLAND</c:v>
                </c:pt>
                <c:pt idx="28">
                  <c:v>CONNECTICUT</c:v>
                </c:pt>
                <c:pt idx="29">
                  <c:v>ALABAMA</c:v>
                </c:pt>
                <c:pt idx="30">
                  <c:v>U.S.</c:v>
                </c:pt>
                <c:pt idx="31">
                  <c:v>VERMONT</c:v>
                </c:pt>
                <c:pt idx="32">
                  <c:v>SOUTH CAROLINA</c:v>
                </c:pt>
                <c:pt idx="33">
                  <c:v>MONTANA</c:v>
                </c:pt>
                <c:pt idx="34">
                  <c:v>GEORGIA</c:v>
                </c:pt>
                <c:pt idx="35">
                  <c:v>WASHINGTON</c:v>
                </c:pt>
                <c:pt idx="36">
                  <c:v>MAINE</c:v>
                </c:pt>
                <c:pt idx="37">
                  <c:v>HAWAII</c:v>
                </c:pt>
                <c:pt idx="38">
                  <c:v>MINNESOTA</c:v>
                </c:pt>
                <c:pt idx="39">
                  <c:v>DELAWARE</c:v>
                </c:pt>
                <c:pt idx="40">
                  <c:v>NEW YORK</c:v>
                </c:pt>
                <c:pt idx="41">
                  <c:v>CALIFORNIA</c:v>
                </c:pt>
                <c:pt idx="42">
                  <c:v>VIRGINIA</c:v>
                </c:pt>
                <c:pt idx="43">
                  <c:v>NEBRASKA</c:v>
                </c:pt>
                <c:pt idx="44">
                  <c:v>MICHIGAN</c:v>
                </c:pt>
                <c:pt idx="45">
                  <c:v>SOUTH DAKOTA</c:v>
                </c:pt>
                <c:pt idx="46">
                  <c:v>INDIANA</c:v>
                </c:pt>
                <c:pt idx="47">
                  <c:v>OREGON</c:v>
                </c:pt>
                <c:pt idx="48">
                  <c:v>NORTH DAKOTA</c:v>
                </c:pt>
                <c:pt idx="49">
                  <c:v>COLORADO</c:v>
                </c:pt>
                <c:pt idx="50">
                  <c:v>ILLINOIS</c:v>
                </c:pt>
              </c:strCache>
            </c:strRef>
          </c:cat>
          <c:val>
            <c:numRef>
              <c:f>'[SHEF_State_by_State_Change_Charts_FY17_0.xlsx]FIGURE DATA'!$R$3:$R$53</c:f>
              <c:numCache>
                <c:formatCode>0.0%</c:formatCode>
                <c:ptCount val="51"/>
                <c:pt idx="0">
                  <c:v>#N/A</c:v>
                </c:pt>
                <c:pt idx="1">
                  <c:v>#N/A</c:v>
                </c:pt>
                <c:pt idx="2">
                  <c:v>#N/A</c:v>
                </c:pt>
                <c:pt idx="3">
                  <c:v>#N/A</c:v>
                </c:pt>
                <c:pt idx="4">
                  <c:v>#N/A</c:v>
                </c:pt>
                <c:pt idx="5">
                  <c:v>#N/A</c:v>
                </c:pt>
                <c:pt idx="6">
                  <c:v>#N/A</c:v>
                </c:pt>
                <c:pt idx="7">
                  <c:v>#N/A</c:v>
                </c:pt>
                <c:pt idx="8">
                  <c:v>#N/A</c:v>
                </c:pt>
                <c:pt idx="9">
                  <c:v>#N/A</c:v>
                </c:pt>
                <c:pt idx="10">
                  <c:v>#N/A</c:v>
                </c:pt>
                <c:pt idx="11">
                  <c:v>#N/A</c:v>
                </c:pt>
                <c:pt idx="12">
                  <c:v>#N/A</c:v>
                </c:pt>
                <c:pt idx="13">
                  <c:v>#N/A</c:v>
                </c:pt>
                <c:pt idx="14">
                  <c:v>#N/A</c:v>
                </c:pt>
                <c:pt idx="15">
                  <c:v>#N/A</c:v>
                </c:pt>
                <c:pt idx="16">
                  <c:v>#N/A</c:v>
                </c:pt>
                <c:pt idx="17">
                  <c:v>#N/A</c:v>
                </c:pt>
                <c:pt idx="18">
                  <c:v>#N/A</c:v>
                </c:pt>
                <c:pt idx="19">
                  <c:v>#N/A</c:v>
                </c:pt>
                <c:pt idx="20">
                  <c:v>#N/A</c:v>
                </c:pt>
                <c:pt idx="21">
                  <c:v>0.03</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numCache>
            </c:numRef>
          </c:val>
          <c:extLst>
            <c:ext xmlns:c16="http://schemas.microsoft.com/office/drawing/2014/chart" uri="{C3380CC4-5D6E-409C-BE32-E72D297353CC}">
              <c16:uniqueId val="{00000008-3F46-439C-BC93-061123D129E4}"/>
            </c:ext>
          </c:extLst>
        </c:ser>
        <c:dLbls>
          <c:showLegendKey val="0"/>
          <c:showVal val="1"/>
          <c:showCatName val="0"/>
          <c:showSerName val="0"/>
          <c:showPercent val="0"/>
          <c:showBubbleSize val="0"/>
        </c:dLbls>
        <c:gapWidth val="25"/>
        <c:overlap val="100"/>
        <c:axId val="238186704"/>
        <c:axId val="238187096"/>
      </c:barChart>
      <c:lineChart>
        <c:grouping val="standard"/>
        <c:varyColors val="0"/>
        <c:ser>
          <c:idx val="2"/>
          <c:order val="2"/>
          <c:tx>
            <c:strRef>
              <c:f>'[SHEF_State_by_State_Change_Charts_FY17_0.xlsx]FIGURE DATA'!$P$2:$S$2</c:f>
              <c:strCache>
                <c:ptCount val="1"/>
                <c:pt idx="0">
                  <c:v>TOTAL EDUCATIONAL REVENUE PER FTE (CONSTANT DOLLARS), PERCENT CHANGE SINCE RECESSION (2008-2017)</c:v>
                </c:pt>
              </c:strCache>
            </c:strRef>
          </c:tx>
          <c:spPr>
            <a:ln>
              <a:noFill/>
            </a:ln>
          </c:spPr>
          <c:marker>
            <c:symbol val="none"/>
          </c:marker>
          <c:dLbls>
            <c:dLbl>
              <c:idx val="21"/>
              <c:delete val="1"/>
              <c:extLst>
                <c:ext xmlns:c15="http://schemas.microsoft.com/office/drawing/2012/chart" uri="{CE6537A1-D6FC-4f65-9D91-7224C49458BB}"/>
                <c:ext xmlns:c16="http://schemas.microsoft.com/office/drawing/2014/chart" uri="{C3380CC4-5D6E-409C-BE32-E72D297353CC}">
                  <c16:uniqueId val="{00000009-3F46-439C-BC93-061123D129E4}"/>
                </c:ext>
              </c:extLst>
            </c:dLbl>
            <c:numFmt formatCode="0.0%" sourceLinked="0"/>
            <c:spPr>
              <a:noFill/>
              <a:ln>
                <a:noFill/>
              </a:ln>
              <a:effectLst/>
            </c:spPr>
            <c:txPr>
              <a:bodyPr/>
              <a:lstStyle/>
              <a:p>
                <a:pPr>
                  <a:defRPr sz="1100" b="1">
                    <a:solidFill>
                      <a:schemeClr val="tx1">
                        <a:lumMod val="75000"/>
                      </a:schemeClr>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'[SHEF_State_by_State_Change_Charts_FY17_0.xlsx]FIGURE DATA'!$P$3:$P$53</c:f>
              <c:strCache>
                <c:ptCount val="51"/>
                <c:pt idx="0">
                  <c:v>MISSOURI</c:v>
                </c:pt>
                <c:pt idx="1">
                  <c:v>LOUISIANA</c:v>
                </c:pt>
                <c:pt idx="2">
                  <c:v>NEVADA</c:v>
                </c:pt>
                <c:pt idx="3">
                  <c:v>FLORIDA</c:v>
                </c:pt>
                <c:pt idx="4">
                  <c:v>MASSACHUSETTS</c:v>
                </c:pt>
                <c:pt idx="5">
                  <c:v>UTAH</c:v>
                </c:pt>
                <c:pt idx="6">
                  <c:v>TEXAS</c:v>
                </c:pt>
                <c:pt idx="7">
                  <c:v>KENTUCKY</c:v>
                </c:pt>
                <c:pt idx="8">
                  <c:v>OKLAHOMA</c:v>
                </c:pt>
                <c:pt idx="9">
                  <c:v>NEW MEXICO</c:v>
                </c:pt>
                <c:pt idx="10">
                  <c:v>IDAHO</c:v>
                </c:pt>
                <c:pt idx="11">
                  <c:v>MISSISSIPPI</c:v>
                </c:pt>
                <c:pt idx="12">
                  <c:v>NORTH CAROLINA</c:v>
                </c:pt>
                <c:pt idx="13">
                  <c:v>WISCONSIN</c:v>
                </c:pt>
                <c:pt idx="14">
                  <c:v>NEW HAMPSHIRE</c:v>
                </c:pt>
                <c:pt idx="15">
                  <c:v>WEST VIRGINIA</c:v>
                </c:pt>
                <c:pt idx="16">
                  <c:v>ARIZONA</c:v>
                </c:pt>
                <c:pt idx="17">
                  <c:v>PENNSYLVANIA</c:v>
                </c:pt>
                <c:pt idx="18">
                  <c:v>OHIO</c:v>
                </c:pt>
                <c:pt idx="19">
                  <c:v>NEW JERSEY</c:v>
                </c:pt>
                <c:pt idx="20">
                  <c:v>RHODE ISLAND</c:v>
                </c:pt>
                <c:pt idx="21">
                  <c:v>TENNESSEE</c:v>
                </c:pt>
                <c:pt idx="22">
                  <c:v>ALASKA</c:v>
                </c:pt>
                <c:pt idx="23">
                  <c:v>KANSAS</c:v>
                </c:pt>
                <c:pt idx="24">
                  <c:v>WYOMING</c:v>
                </c:pt>
                <c:pt idx="25">
                  <c:v>ARKANSAS</c:v>
                </c:pt>
                <c:pt idx="26">
                  <c:v>IOWA</c:v>
                </c:pt>
                <c:pt idx="27">
                  <c:v>MARYLAND</c:v>
                </c:pt>
                <c:pt idx="28">
                  <c:v>CONNECTICUT</c:v>
                </c:pt>
                <c:pt idx="29">
                  <c:v>ALABAMA</c:v>
                </c:pt>
                <c:pt idx="30">
                  <c:v>U.S.</c:v>
                </c:pt>
                <c:pt idx="31">
                  <c:v>VERMONT</c:v>
                </c:pt>
                <c:pt idx="32">
                  <c:v>SOUTH CAROLINA</c:v>
                </c:pt>
                <c:pt idx="33">
                  <c:v>MONTANA</c:v>
                </c:pt>
                <c:pt idx="34">
                  <c:v>GEORGIA</c:v>
                </c:pt>
                <c:pt idx="35">
                  <c:v>WASHINGTON</c:v>
                </c:pt>
                <c:pt idx="36">
                  <c:v>MAINE</c:v>
                </c:pt>
                <c:pt idx="37">
                  <c:v>HAWAII</c:v>
                </c:pt>
                <c:pt idx="38">
                  <c:v>MINNESOTA</c:v>
                </c:pt>
                <c:pt idx="39">
                  <c:v>DELAWARE</c:v>
                </c:pt>
                <c:pt idx="40">
                  <c:v>NEW YORK</c:v>
                </c:pt>
                <c:pt idx="41">
                  <c:v>CALIFORNIA</c:v>
                </c:pt>
                <c:pt idx="42">
                  <c:v>VIRGINIA</c:v>
                </c:pt>
                <c:pt idx="43">
                  <c:v>NEBRASKA</c:v>
                </c:pt>
                <c:pt idx="44">
                  <c:v>MICHIGAN</c:v>
                </c:pt>
                <c:pt idx="45">
                  <c:v>SOUTH DAKOTA</c:v>
                </c:pt>
                <c:pt idx="46">
                  <c:v>INDIANA</c:v>
                </c:pt>
                <c:pt idx="47">
                  <c:v>OREGON</c:v>
                </c:pt>
                <c:pt idx="48">
                  <c:v>NORTH DAKOTA</c:v>
                </c:pt>
                <c:pt idx="49">
                  <c:v>COLORADO</c:v>
                </c:pt>
                <c:pt idx="50">
                  <c:v>ILLINOIS</c:v>
                </c:pt>
              </c:strCache>
            </c:strRef>
          </c:cat>
          <c:val>
            <c:numRef>
              <c:f>'[SHEF_State_by_State_Change_Charts_FY17_0.xlsx]FIGURE DATA'!$R$3:$R$53</c:f>
              <c:numCache>
                <c:formatCode>0.0%</c:formatCode>
                <c:ptCount val="51"/>
                <c:pt idx="0">
                  <c:v>#N/A</c:v>
                </c:pt>
                <c:pt idx="1">
                  <c:v>#N/A</c:v>
                </c:pt>
                <c:pt idx="2">
                  <c:v>#N/A</c:v>
                </c:pt>
                <c:pt idx="3">
                  <c:v>#N/A</c:v>
                </c:pt>
                <c:pt idx="4">
                  <c:v>#N/A</c:v>
                </c:pt>
                <c:pt idx="5">
                  <c:v>#N/A</c:v>
                </c:pt>
                <c:pt idx="6">
                  <c:v>#N/A</c:v>
                </c:pt>
                <c:pt idx="7">
                  <c:v>#N/A</c:v>
                </c:pt>
                <c:pt idx="8">
                  <c:v>#N/A</c:v>
                </c:pt>
                <c:pt idx="9">
                  <c:v>#N/A</c:v>
                </c:pt>
                <c:pt idx="10">
                  <c:v>#N/A</c:v>
                </c:pt>
                <c:pt idx="11">
                  <c:v>#N/A</c:v>
                </c:pt>
                <c:pt idx="12">
                  <c:v>#N/A</c:v>
                </c:pt>
                <c:pt idx="13">
                  <c:v>#N/A</c:v>
                </c:pt>
                <c:pt idx="14">
                  <c:v>#N/A</c:v>
                </c:pt>
                <c:pt idx="15">
                  <c:v>#N/A</c:v>
                </c:pt>
                <c:pt idx="16">
                  <c:v>#N/A</c:v>
                </c:pt>
                <c:pt idx="17">
                  <c:v>#N/A</c:v>
                </c:pt>
                <c:pt idx="18">
                  <c:v>#N/A</c:v>
                </c:pt>
                <c:pt idx="19">
                  <c:v>#N/A</c:v>
                </c:pt>
                <c:pt idx="20">
                  <c:v>#N/A</c:v>
                </c:pt>
                <c:pt idx="21">
                  <c:v>0.03</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pt idx="41">
                  <c:v>#N/A</c:v>
                </c:pt>
                <c:pt idx="42">
                  <c:v>#N/A</c:v>
                </c:pt>
                <c:pt idx="43">
                  <c:v>#N/A</c:v>
                </c:pt>
                <c:pt idx="44">
                  <c:v>#N/A</c:v>
                </c:pt>
                <c:pt idx="45">
                  <c:v>#N/A</c:v>
                </c:pt>
                <c:pt idx="46">
                  <c:v>#N/A</c:v>
                </c:pt>
                <c:pt idx="47">
                  <c:v>#N/A</c:v>
                </c:pt>
                <c:pt idx="48">
                  <c:v>#N/A</c:v>
                </c:pt>
                <c:pt idx="49">
                  <c:v>#N/A</c:v>
                </c:pt>
                <c:pt idx="50">
                  <c:v>#N/A</c:v>
                </c:pt>
              </c:numCache>
            </c:numRef>
          </c:val>
          <c:smooth val="0"/>
          <c:extLst>
            <c:ext xmlns:c16="http://schemas.microsoft.com/office/drawing/2014/chart" uri="{C3380CC4-5D6E-409C-BE32-E72D297353CC}">
              <c16:uniqueId val="{0000000A-3F46-439C-BC93-061123D129E4}"/>
            </c:ext>
          </c:extLst>
        </c:ser>
        <c:dLbls>
          <c:showLegendKey val="0"/>
          <c:showVal val="1"/>
          <c:showCatName val="0"/>
          <c:showSerName val="0"/>
          <c:showPercent val="0"/>
          <c:showBubbleSize val="0"/>
        </c:dLbls>
        <c:marker val="1"/>
        <c:smooth val="0"/>
        <c:axId val="238186704"/>
        <c:axId val="238187096"/>
      </c:lineChart>
      <c:catAx>
        <c:axId val="238186704"/>
        <c:scaling>
          <c:orientation val="minMax"/>
        </c:scaling>
        <c:delete val="0"/>
        <c:axPos val="b"/>
        <c:numFmt formatCode="General" sourceLinked="0"/>
        <c:majorTickMark val="none"/>
        <c:minorTickMark val="none"/>
        <c:tickLblPos val="low"/>
        <c:spPr>
          <a:ln>
            <a:noFill/>
          </a:ln>
        </c:spPr>
        <c:txPr>
          <a:bodyPr/>
          <a:lstStyle/>
          <a:p>
            <a:pPr>
              <a:defRPr sz="900"/>
            </a:pPr>
            <a:endParaRPr lang="en-US"/>
          </a:p>
        </c:txPr>
        <c:crossAx val="238187096"/>
        <c:crosses val="autoZero"/>
        <c:auto val="1"/>
        <c:lblAlgn val="ctr"/>
        <c:lblOffset val="1"/>
        <c:noMultiLvlLbl val="0"/>
      </c:catAx>
      <c:valAx>
        <c:axId val="238187096"/>
        <c:scaling>
          <c:orientation val="minMax"/>
        </c:scaling>
        <c:delete val="0"/>
        <c:axPos val="l"/>
        <c:majorGridlines>
          <c:spPr>
            <a:ln>
              <a:solidFill>
                <a:schemeClr val="bg2"/>
              </a:solidFill>
              <a:prstDash val="sysDash"/>
            </a:ln>
          </c:spPr>
        </c:majorGridlines>
        <c:numFmt formatCode="0.0%" sourceLinked="1"/>
        <c:majorTickMark val="none"/>
        <c:minorTickMark val="none"/>
        <c:tickLblPos val="nextTo"/>
        <c:spPr>
          <a:ln>
            <a:noFill/>
          </a:ln>
        </c:spPr>
        <c:crossAx val="238186704"/>
        <c:crosses val="autoZero"/>
        <c:crossBetween val="between"/>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9813234056453658E-2"/>
          <c:y val="0.11394920214262692"/>
          <c:w val="0.91520698301100756"/>
          <c:h val="0.79601922406554015"/>
        </c:manualLayout>
      </c:layout>
      <c:barChart>
        <c:barDir val="col"/>
        <c:grouping val="stacked"/>
        <c:varyColors val="0"/>
        <c:ser>
          <c:idx val="0"/>
          <c:order val="0"/>
          <c:tx>
            <c:strRef>
              <c:f>'SA and Tuition'!$F$1</c:f>
              <c:strCache>
                <c:ptCount val="1"/>
                <c:pt idx="0">
                  <c:v>Real Approps per Student</c:v>
                </c:pt>
              </c:strCache>
            </c:strRef>
          </c:tx>
          <c:spPr>
            <a:solidFill>
              <a:schemeClr val="accent1"/>
            </a:solidFill>
            <a:ln>
              <a:noFill/>
            </a:ln>
            <a:effectLst/>
          </c:spPr>
          <c:invertIfNegative val="0"/>
          <c:cat>
            <c:numRef>
              <c:f>'State Appropriations Graph'!$A$2:$A$57</c:f>
              <c:numCache>
                <c:formatCode>General</c:formatCode>
                <c:ptCount val="56"/>
                <c:pt idx="0">
                  <c:v>1965</c:v>
                </c:pt>
                <c:pt idx="1">
                  <c:v>1966</c:v>
                </c:pt>
                <c:pt idx="2">
                  <c:v>1967</c:v>
                </c:pt>
                <c:pt idx="3">
                  <c:v>1968</c:v>
                </c:pt>
                <c:pt idx="4">
                  <c:v>1969</c:v>
                </c:pt>
                <c:pt idx="5">
                  <c:v>1970</c:v>
                </c:pt>
                <c:pt idx="6">
                  <c:v>1971</c:v>
                </c:pt>
                <c:pt idx="7">
                  <c:v>1972</c:v>
                </c:pt>
                <c:pt idx="8">
                  <c:v>1973</c:v>
                </c:pt>
                <c:pt idx="9">
                  <c:v>1974</c:v>
                </c:pt>
                <c:pt idx="10">
                  <c:v>1975</c:v>
                </c:pt>
                <c:pt idx="11">
                  <c:v>1976</c:v>
                </c:pt>
                <c:pt idx="12">
                  <c:v>1977</c:v>
                </c:pt>
                <c:pt idx="13">
                  <c:v>1978</c:v>
                </c:pt>
                <c:pt idx="14">
                  <c:v>1979</c:v>
                </c:pt>
                <c:pt idx="15">
                  <c:v>1980</c:v>
                </c:pt>
                <c:pt idx="16">
                  <c:v>1981</c:v>
                </c:pt>
                <c:pt idx="17">
                  <c:v>1982</c:v>
                </c:pt>
                <c:pt idx="18">
                  <c:v>1983</c:v>
                </c:pt>
                <c:pt idx="19">
                  <c:v>1984</c:v>
                </c:pt>
                <c:pt idx="20">
                  <c:v>1985</c:v>
                </c:pt>
                <c:pt idx="21">
                  <c:v>1986</c:v>
                </c:pt>
                <c:pt idx="22">
                  <c:v>1987</c:v>
                </c:pt>
                <c:pt idx="23">
                  <c:v>1988</c:v>
                </c:pt>
                <c:pt idx="24">
                  <c:v>1989</c:v>
                </c:pt>
                <c:pt idx="25">
                  <c:v>1990</c:v>
                </c:pt>
                <c:pt idx="26">
                  <c:v>1991</c:v>
                </c:pt>
                <c:pt idx="27">
                  <c:v>1992</c:v>
                </c:pt>
                <c:pt idx="28">
                  <c:v>1993</c:v>
                </c:pt>
                <c:pt idx="29">
                  <c:v>1994</c:v>
                </c:pt>
                <c:pt idx="30">
                  <c:v>1995</c:v>
                </c:pt>
                <c:pt idx="31">
                  <c:v>1996</c:v>
                </c:pt>
                <c:pt idx="32">
                  <c:v>1997</c:v>
                </c:pt>
                <c:pt idx="33">
                  <c:v>1998</c:v>
                </c:pt>
                <c:pt idx="34">
                  <c:v>1999</c:v>
                </c:pt>
                <c:pt idx="35">
                  <c:v>2000</c:v>
                </c:pt>
                <c:pt idx="36">
                  <c:v>2001</c:v>
                </c:pt>
                <c:pt idx="37">
                  <c:v>2002</c:v>
                </c:pt>
                <c:pt idx="38">
                  <c:v>2003</c:v>
                </c:pt>
                <c:pt idx="39">
                  <c:v>2004</c:v>
                </c:pt>
                <c:pt idx="40">
                  <c:v>2005</c:v>
                </c:pt>
                <c:pt idx="41">
                  <c:v>2006</c:v>
                </c:pt>
                <c:pt idx="42">
                  <c:v>2007</c:v>
                </c:pt>
                <c:pt idx="43">
                  <c:v>2008</c:v>
                </c:pt>
                <c:pt idx="44">
                  <c:v>2009</c:v>
                </c:pt>
                <c:pt idx="45">
                  <c:v>2010</c:v>
                </c:pt>
                <c:pt idx="46">
                  <c:v>2011</c:v>
                </c:pt>
                <c:pt idx="47">
                  <c:v>2012</c:v>
                </c:pt>
                <c:pt idx="48">
                  <c:v>2013</c:v>
                </c:pt>
                <c:pt idx="49">
                  <c:v>2014</c:v>
                </c:pt>
                <c:pt idx="50">
                  <c:v>2015</c:v>
                </c:pt>
                <c:pt idx="51">
                  <c:v>2016</c:v>
                </c:pt>
                <c:pt idx="52">
                  <c:v>2017</c:v>
                </c:pt>
                <c:pt idx="53">
                  <c:v>2018</c:v>
                </c:pt>
                <c:pt idx="54">
                  <c:v>2019</c:v>
                </c:pt>
                <c:pt idx="55">
                  <c:v>2020</c:v>
                </c:pt>
              </c:numCache>
            </c:numRef>
          </c:cat>
          <c:val>
            <c:numRef>
              <c:f>'SA and Tuition'!$F$2:$F$57</c:f>
              <c:numCache>
                <c:formatCode>_(* #,##0.00_);_(* \(#,##0.00\);_(* "-"??_);_(@_)</c:formatCode>
                <c:ptCount val="56"/>
                <c:pt idx="0">
                  <c:v>6786.9458689964949</c:v>
                </c:pt>
                <c:pt idx="1">
                  <c:v>7237.5954845455326</c:v>
                </c:pt>
                <c:pt idx="2">
                  <c:v>7637.1635198247222</c:v>
                </c:pt>
                <c:pt idx="3">
                  <c:v>10867.466431769342</c:v>
                </c:pt>
                <c:pt idx="4">
                  <c:v>10607.591423888567</c:v>
                </c:pt>
                <c:pt idx="5">
                  <c:v>8722.5292835196979</c:v>
                </c:pt>
                <c:pt idx="6">
                  <c:v>9860.5462257356976</c:v>
                </c:pt>
                <c:pt idx="7">
                  <c:v>10266.19464094592</c:v>
                </c:pt>
                <c:pt idx="8">
                  <c:v>12068.187617649117</c:v>
                </c:pt>
                <c:pt idx="9">
                  <c:v>12062.820044930817</c:v>
                </c:pt>
                <c:pt idx="10">
                  <c:v>11586.674946527512</c:v>
                </c:pt>
                <c:pt idx="11">
                  <c:v>11539.307789097875</c:v>
                </c:pt>
                <c:pt idx="12">
                  <c:v>10497.197911219973</c:v>
                </c:pt>
                <c:pt idx="13">
                  <c:v>11171.285392736921</c:v>
                </c:pt>
                <c:pt idx="14">
                  <c:v>11382.153293521031</c:v>
                </c:pt>
                <c:pt idx="15">
                  <c:v>10677.608252857523</c:v>
                </c:pt>
                <c:pt idx="16">
                  <c:v>10172.27040642698</c:v>
                </c:pt>
                <c:pt idx="17">
                  <c:v>8522.4296818041548</c:v>
                </c:pt>
                <c:pt idx="18">
                  <c:v>9155.1622780278631</c:v>
                </c:pt>
                <c:pt idx="19">
                  <c:v>9042.4282603931333</c:v>
                </c:pt>
                <c:pt idx="20">
                  <c:v>10098.190997351936</c:v>
                </c:pt>
                <c:pt idx="21">
                  <c:v>11775.317050366695</c:v>
                </c:pt>
                <c:pt idx="22">
                  <c:v>12160.507180665587</c:v>
                </c:pt>
                <c:pt idx="23">
                  <c:v>12620.927978399892</c:v>
                </c:pt>
                <c:pt idx="24">
                  <c:v>12757.970129071669</c:v>
                </c:pt>
                <c:pt idx="25">
                  <c:v>12804.647990149435</c:v>
                </c:pt>
                <c:pt idx="26">
                  <c:v>12291.913620288029</c:v>
                </c:pt>
                <c:pt idx="27">
                  <c:v>11215.527903418284</c:v>
                </c:pt>
                <c:pt idx="28">
                  <c:v>12109.536975821993</c:v>
                </c:pt>
                <c:pt idx="29">
                  <c:v>12627.113118783123</c:v>
                </c:pt>
                <c:pt idx="30">
                  <c:v>12784.282851108308</c:v>
                </c:pt>
                <c:pt idx="31">
                  <c:v>12809.454134959056</c:v>
                </c:pt>
                <c:pt idx="32">
                  <c:v>13294.056799465168</c:v>
                </c:pt>
                <c:pt idx="33">
                  <c:v>13656.135550996054</c:v>
                </c:pt>
                <c:pt idx="34">
                  <c:v>14247.957849963592</c:v>
                </c:pt>
                <c:pt idx="35">
                  <c:v>14419.926126277784</c:v>
                </c:pt>
                <c:pt idx="36">
                  <c:v>14396.890382571224</c:v>
                </c:pt>
                <c:pt idx="37">
                  <c:v>12315.794343011989</c:v>
                </c:pt>
                <c:pt idx="38">
                  <c:v>11535.097401361474</c:v>
                </c:pt>
                <c:pt idx="39">
                  <c:v>10659.797817377104</c:v>
                </c:pt>
                <c:pt idx="40">
                  <c:v>10560.676558761417</c:v>
                </c:pt>
                <c:pt idx="41">
                  <c:v>9853.8401800322226</c:v>
                </c:pt>
                <c:pt idx="42">
                  <c:v>9750.6739378555667</c:v>
                </c:pt>
                <c:pt idx="43">
                  <c:v>9576.7958034017374</c:v>
                </c:pt>
                <c:pt idx="44">
                  <c:v>9747.05765420631</c:v>
                </c:pt>
                <c:pt idx="45">
                  <c:v>9235.1762219890898</c:v>
                </c:pt>
                <c:pt idx="46">
                  <c:v>8151.0883925591888</c:v>
                </c:pt>
                <c:pt idx="47">
                  <c:v>7224.7204516815427</c:v>
                </c:pt>
                <c:pt idx="48">
                  <c:v>7041.2423768788849</c:v>
                </c:pt>
                <c:pt idx="49">
                  <c:v>7057.3018249350043</c:v>
                </c:pt>
                <c:pt idx="50">
                  <c:v>7364.723939157554</c:v>
                </c:pt>
                <c:pt idx="51">
                  <c:v>7369.8489911352926</c:v>
                </c:pt>
                <c:pt idx="52">
                  <c:v>7142.897225212253</c:v>
                </c:pt>
                <c:pt idx="53">
                  <c:v>6957.382263567426</c:v>
                </c:pt>
                <c:pt idx="54">
                  <c:v>6552.8286064061849</c:v>
                </c:pt>
                <c:pt idx="55">
                  <c:v>6407.7827557475293</c:v>
                </c:pt>
              </c:numCache>
            </c:numRef>
          </c:val>
          <c:extLst>
            <c:ext xmlns:c16="http://schemas.microsoft.com/office/drawing/2014/chart" uri="{C3380CC4-5D6E-409C-BE32-E72D297353CC}">
              <c16:uniqueId val="{00000000-628C-4DFC-93D0-3B09C29218C7}"/>
            </c:ext>
          </c:extLst>
        </c:ser>
        <c:ser>
          <c:idx val="1"/>
          <c:order val="1"/>
          <c:tx>
            <c:strRef>
              <c:f>'SA and Tuition'!$G$1</c:f>
              <c:strCache>
                <c:ptCount val="1"/>
                <c:pt idx="0">
                  <c:v>Real Tuition per Student</c:v>
                </c:pt>
              </c:strCache>
            </c:strRef>
          </c:tx>
          <c:spPr>
            <a:solidFill>
              <a:schemeClr val="accent2"/>
            </a:solidFill>
            <a:ln>
              <a:noFill/>
            </a:ln>
            <a:effectLst/>
          </c:spPr>
          <c:invertIfNegative val="0"/>
          <c:cat>
            <c:numRef>
              <c:f>'State Appropriations Graph'!$A$2:$A$57</c:f>
              <c:numCache>
                <c:formatCode>General</c:formatCode>
                <c:ptCount val="56"/>
                <c:pt idx="0">
                  <c:v>1965</c:v>
                </c:pt>
                <c:pt idx="1">
                  <c:v>1966</c:v>
                </c:pt>
                <c:pt idx="2">
                  <c:v>1967</c:v>
                </c:pt>
                <c:pt idx="3">
                  <c:v>1968</c:v>
                </c:pt>
                <c:pt idx="4">
                  <c:v>1969</c:v>
                </c:pt>
                <c:pt idx="5">
                  <c:v>1970</c:v>
                </c:pt>
                <c:pt idx="6">
                  <c:v>1971</c:v>
                </c:pt>
                <c:pt idx="7">
                  <c:v>1972</c:v>
                </c:pt>
                <c:pt idx="8">
                  <c:v>1973</c:v>
                </c:pt>
                <c:pt idx="9">
                  <c:v>1974</c:v>
                </c:pt>
                <c:pt idx="10">
                  <c:v>1975</c:v>
                </c:pt>
                <c:pt idx="11">
                  <c:v>1976</c:v>
                </c:pt>
                <c:pt idx="12">
                  <c:v>1977</c:v>
                </c:pt>
                <c:pt idx="13">
                  <c:v>1978</c:v>
                </c:pt>
                <c:pt idx="14">
                  <c:v>1979</c:v>
                </c:pt>
                <c:pt idx="15">
                  <c:v>1980</c:v>
                </c:pt>
                <c:pt idx="16">
                  <c:v>1981</c:v>
                </c:pt>
                <c:pt idx="17">
                  <c:v>1982</c:v>
                </c:pt>
                <c:pt idx="18">
                  <c:v>1983</c:v>
                </c:pt>
                <c:pt idx="19">
                  <c:v>1984</c:v>
                </c:pt>
                <c:pt idx="20">
                  <c:v>1985</c:v>
                </c:pt>
                <c:pt idx="21">
                  <c:v>1986</c:v>
                </c:pt>
                <c:pt idx="22">
                  <c:v>1987</c:v>
                </c:pt>
                <c:pt idx="23">
                  <c:v>1988</c:v>
                </c:pt>
                <c:pt idx="24">
                  <c:v>1989</c:v>
                </c:pt>
                <c:pt idx="25">
                  <c:v>1990</c:v>
                </c:pt>
                <c:pt idx="26">
                  <c:v>1991</c:v>
                </c:pt>
                <c:pt idx="27">
                  <c:v>1992</c:v>
                </c:pt>
                <c:pt idx="28">
                  <c:v>1993</c:v>
                </c:pt>
                <c:pt idx="29">
                  <c:v>1994</c:v>
                </c:pt>
                <c:pt idx="30">
                  <c:v>1995</c:v>
                </c:pt>
                <c:pt idx="31">
                  <c:v>1996</c:v>
                </c:pt>
                <c:pt idx="32">
                  <c:v>1997</c:v>
                </c:pt>
                <c:pt idx="33">
                  <c:v>1998</c:v>
                </c:pt>
                <c:pt idx="34">
                  <c:v>1999</c:v>
                </c:pt>
                <c:pt idx="35">
                  <c:v>2000</c:v>
                </c:pt>
                <c:pt idx="36">
                  <c:v>2001</c:v>
                </c:pt>
                <c:pt idx="37">
                  <c:v>2002</c:v>
                </c:pt>
                <c:pt idx="38">
                  <c:v>2003</c:v>
                </c:pt>
                <c:pt idx="39">
                  <c:v>2004</c:v>
                </c:pt>
                <c:pt idx="40">
                  <c:v>2005</c:v>
                </c:pt>
                <c:pt idx="41">
                  <c:v>2006</c:v>
                </c:pt>
                <c:pt idx="42">
                  <c:v>2007</c:v>
                </c:pt>
                <c:pt idx="43">
                  <c:v>2008</c:v>
                </c:pt>
                <c:pt idx="44">
                  <c:v>2009</c:v>
                </c:pt>
                <c:pt idx="45">
                  <c:v>2010</c:v>
                </c:pt>
                <c:pt idx="46">
                  <c:v>2011</c:v>
                </c:pt>
                <c:pt idx="47">
                  <c:v>2012</c:v>
                </c:pt>
                <c:pt idx="48">
                  <c:v>2013</c:v>
                </c:pt>
                <c:pt idx="49">
                  <c:v>2014</c:v>
                </c:pt>
                <c:pt idx="50">
                  <c:v>2015</c:v>
                </c:pt>
                <c:pt idx="51">
                  <c:v>2016</c:v>
                </c:pt>
                <c:pt idx="52">
                  <c:v>2017</c:v>
                </c:pt>
                <c:pt idx="53">
                  <c:v>2018</c:v>
                </c:pt>
                <c:pt idx="54">
                  <c:v>2019</c:v>
                </c:pt>
                <c:pt idx="55">
                  <c:v>2020</c:v>
                </c:pt>
              </c:numCache>
            </c:numRef>
          </c:cat>
          <c:val>
            <c:numRef>
              <c:f>'SA and Tuition'!$G$2:$G$57</c:f>
              <c:numCache>
                <c:formatCode>_(* #,##0.00_);_(* \(#,##0.00\);_(* "-"??_);_(@_)</c:formatCode>
                <c:ptCount val="56"/>
                <c:pt idx="0">
                  <c:v>2728.6653100687986</c:v>
                </c:pt>
                <c:pt idx="1">
                  <c:v>2723.3288923463056</c:v>
                </c:pt>
                <c:pt idx="2">
                  <c:v>3032.4757771478435</c:v>
                </c:pt>
                <c:pt idx="3">
                  <c:v>2973.198288109209</c:v>
                </c:pt>
                <c:pt idx="4">
                  <c:v>2737.9668718972675</c:v>
                </c:pt>
                <c:pt idx="5">
                  <c:v>3176.6425097440911</c:v>
                </c:pt>
                <c:pt idx="6">
                  <c:v>3535.1317740835771</c:v>
                </c:pt>
                <c:pt idx="7">
                  <c:v>3451.1563551835388</c:v>
                </c:pt>
                <c:pt idx="8">
                  <c:v>3521.5736548038226</c:v>
                </c:pt>
                <c:pt idx="9">
                  <c:v>3392.1977846035156</c:v>
                </c:pt>
                <c:pt idx="10">
                  <c:v>2785.0906455008517</c:v>
                </c:pt>
                <c:pt idx="11">
                  <c:v>3099.7168495297806</c:v>
                </c:pt>
                <c:pt idx="12">
                  <c:v>3229.2182397972929</c:v>
                </c:pt>
                <c:pt idx="13">
                  <c:v>3062.9866278036934</c:v>
                </c:pt>
                <c:pt idx="14">
                  <c:v>3226.0196782499452</c:v>
                </c:pt>
                <c:pt idx="15">
                  <c:v>2881.0192403851506</c:v>
                </c:pt>
                <c:pt idx="16">
                  <c:v>2878.5661574196947</c:v>
                </c:pt>
                <c:pt idx="17">
                  <c:v>2663.4451593465769</c:v>
                </c:pt>
                <c:pt idx="18">
                  <c:v>3219.5459329777386</c:v>
                </c:pt>
                <c:pt idx="19">
                  <c:v>3890.2956281542656</c:v>
                </c:pt>
                <c:pt idx="20">
                  <c:v>3564.7155879207621</c:v>
                </c:pt>
                <c:pt idx="21">
                  <c:v>3777.5969842256154</c:v>
                </c:pt>
                <c:pt idx="22">
                  <c:v>3948.0511808969409</c:v>
                </c:pt>
                <c:pt idx="23">
                  <c:v>4017.4781667060633</c:v>
                </c:pt>
                <c:pt idx="24">
                  <c:v>3986.3260317468835</c:v>
                </c:pt>
                <c:pt idx="25">
                  <c:v>4110.050460747786</c:v>
                </c:pt>
                <c:pt idx="26">
                  <c:v>4315.6663757823781</c:v>
                </c:pt>
                <c:pt idx="27">
                  <c:v>4684.6251854888869</c:v>
                </c:pt>
                <c:pt idx="28">
                  <c:v>5223.5148452767289</c:v>
                </c:pt>
                <c:pt idx="29">
                  <c:v>5159.7603904188145</c:v>
                </c:pt>
                <c:pt idx="30">
                  <c:v>5457.5978165018423</c:v>
                </c:pt>
                <c:pt idx="31">
                  <c:v>5740.0661126857003</c:v>
                </c:pt>
                <c:pt idx="32">
                  <c:v>5795.6300114108672</c:v>
                </c:pt>
                <c:pt idx="33">
                  <c:v>5794.2266233190048</c:v>
                </c:pt>
                <c:pt idx="34">
                  <c:v>5626.6709471905679</c:v>
                </c:pt>
                <c:pt idx="35">
                  <c:v>5786.7811411631592</c:v>
                </c:pt>
                <c:pt idx="36">
                  <c:v>5713.9704813139288</c:v>
                </c:pt>
                <c:pt idx="37">
                  <c:v>6019.354275922432</c:v>
                </c:pt>
                <c:pt idx="38">
                  <c:v>7407.3288221274279</c:v>
                </c:pt>
                <c:pt idx="39">
                  <c:v>8120.6600187756794</c:v>
                </c:pt>
                <c:pt idx="40">
                  <c:v>8820.5922318160756</c:v>
                </c:pt>
                <c:pt idx="41">
                  <c:v>8591.5654857820427</c:v>
                </c:pt>
                <c:pt idx="42">
                  <c:v>8801.9105924159849</c:v>
                </c:pt>
                <c:pt idx="43">
                  <c:v>8630.9223477650012</c:v>
                </c:pt>
                <c:pt idx="44">
                  <c:v>9007.5931652167637</c:v>
                </c:pt>
                <c:pt idx="45">
                  <c:v>8663.900580598156</c:v>
                </c:pt>
                <c:pt idx="46">
                  <c:v>8575.0801480930713</c:v>
                </c:pt>
                <c:pt idx="47">
                  <c:v>9105.5887916123211</c:v>
                </c:pt>
                <c:pt idx="48">
                  <c:v>9624.4196007751489</c:v>
                </c:pt>
                <c:pt idx="49">
                  <c:v>9903.1375747997918</c:v>
                </c:pt>
                <c:pt idx="50">
                  <c:v>10101.988751336628</c:v>
                </c:pt>
                <c:pt idx="51">
                  <c:v>10227.892605862611</c:v>
                </c:pt>
                <c:pt idx="52">
                  <c:v>10036.030361030447</c:v>
                </c:pt>
                <c:pt idx="53">
                  <c:v>9965.3385954032638</c:v>
                </c:pt>
                <c:pt idx="54">
                  <c:v>9960.3968429173801</c:v>
                </c:pt>
                <c:pt idx="55">
                  <c:v>9300.4626942526156</c:v>
                </c:pt>
              </c:numCache>
            </c:numRef>
          </c:val>
          <c:extLst>
            <c:ext xmlns:c16="http://schemas.microsoft.com/office/drawing/2014/chart" uri="{C3380CC4-5D6E-409C-BE32-E72D297353CC}">
              <c16:uniqueId val="{00000001-628C-4DFC-93D0-3B09C29218C7}"/>
            </c:ext>
          </c:extLst>
        </c:ser>
        <c:dLbls>
          <c:showLegendKey val="0"/>
          <c:showVal val="0"/>
          <c:showCatName val="0"/>
          <c:showSerName val="0"/>
          <c:showPercent val="0"/>
          <c:showBubbleSize val="0"/>
        </c:dLbls>
        <c:gapWidth val="150"/>
        <c:overlap val="100"/>
        <c:axId val="586720160"/>
        <c:axId val="586720816"/>
      </c:barChart>
      <c:catAx>
        <c:axId val="586720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86720816"/>
        <c:crosses val="autoZero"/>
        <c:auto val="1"/>
        <c:lblAlgn val="ctr"/>
        <c:lblOffset val="100"/>
        <c:noMultiLvlLbl val="0"/>
      </c:catAx>
      <c:valAx>
        <c:axId val="586720816"/>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8672016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a:t>10 Year Change in Enrollment</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2108923884514429E-2"/>
          <c:y val="0.10260908357005874"/>
          <c:w val="0.87733552055993003"/>
          <c:h val="0.73676505452593499"/>
        </c:manualLayout>
      </c:layout>
      <c:lineChart>
        <c:grouping val="standard"/>
        <c:varyColors val="0"/>
        <c:ser>
          <c:idx val="0"/>
          <c:order val="0"/>
          <c:tx>
            <c:strRef>
              <c:f>Enrollment!$B$8</c:f>
              <c:strCache>
                <c:ptCount val="1"/>
                <c:pt idx="0">
                  <c:v>UMSL</c:v>
                </c:pt>
              </c:strCache>
            </c:strRef>
          </c:tx>
          <c:spPr>
            <a:ln w="28575" cap="rnd">
              <a:solidFill>
                <a:srgbClr val="C00000"/>
              </a:solidFill>
              <a:round/>
            </a:ln>
            <a:effectLst/>
          </c:spPr>
          <c:marker>
            <c:symbol val="none"/>
          </c:marker>
          <c:cat>
            <c:strRef>
              <c:f>Enrollment!$D$2:$O$2</c:f>
              <c:strCache>
                <c:ptCount val="12"/>
                <c:pt idx="0">
                  <c:v>2010</c:v>
                </c:pt>
                <c:pt idx="1">
                  <c:v>2011</c:v>
                </c:pt>
                <c:pt idx="2">
                  <c:v>2012</c:v>
                </c:pt>
                <c:pt idx="3">
                  <c:v>2013</c:v>
                </c:pt>
                <c:pt idx="4">
                  <c:v>2014</c:v>
                </c:pt>
                <c:pt idx="5">
                  <c:v>2015</c:v>
                </c:pt>
                <c:pt idx="6">
                  <c:v>2016</c:v>
                </c:pt>
                <c:pt idx="7">
                  <c:v>2017</c:v>
                </c:pt>
                <c:pt idx="8">
                  <c:v>2018</c:v>
                </c:pt>
                <c:pt idx="9">
                  <c:v>2019</c:v>
                </c:pt>
                <c:pt idx="10">
                  <c:v>2020</c:v>
                </c:pt>
                <c:pt idx="11">
                  <c:v>2021 First Day</c:v>
                </c:pt>
              </c:strCache>
            </c:strRef>
          </c:cat>
          <c:val>
            <c:numRef>
              <c:f>Enrollment!$D$8:$O$8</c:f>
              <c:numCache>
                <c:formatCode>0.0%</c:formatCode>
                <c:ptCount val="12"/>
                <c:pt idx="0">
                  <c:v>0</c:v>
                </c:pt>
                <c:pt idx="1">
                  <c:v>1.6130283055447947E-2</c:v>
                </c:pt>
                <c:pt idx="2">
                  <c:v>1.8069018999612219E-2</c:v>
                </c:pt>
                <c:pt idx="3">
                  <c:v>-1.3416052733617678E-2</c:v>
                </c:pt>
                <c:pt idx="4">
                  <c:v>-2.6677006591702246E-2</c:v>
                </c:pt>
                <c:pt idx="5">
                  <c:v>-2.7685149282667743E-2</c:v>
                </c:pt>
                <c:pt idx="6">
                  <c:v>-8.1659557968204677E-2</c:v>
                </c:pt>
                <c:pt idx="7">
                  <c:v>-0.13547886777820861</c:v>
                </c:pt>
                <c:pt idx="8">
                  <c:v>-0.18069018999612252</c:v>
                </c:pt>
                <c:pt idx="9">
                  <c:v>-0.19100426521907721</c:v>
                </c:pt>
                <c:pt idx="10">
                  <c:v>-0.23908491663435438</c:v>
                </c:pt>
                <c:pt idx="11">
                  <c:v>-0.26118650639782859</c:v>
                </c:pt>
              </c:numCache>
            </c:numRef>
          </c:val>
          <c:smooth val="0"/>
          <c:extLst>
            <c:ext xmlns:c16="http://schemas.microsoft.com/office/drawing/2014/chart" uri="{C3380CC4-5D6E-409C-BE32-E72D297353CC}">
              <c16:uniqueId val="{00000000-F31B-4158-922C-595919BFDEF8}"/>
            </c:ext>
          </c:extLst>
        </c:ser>
        <c:ser>
          <c:idx val="1"/>
          <c:order val="1"/>
          <c:tx>
            <c:strRef>
              <c:f>Enrollment!$B$9</c:f>
              <c:strCache>
                <c:ptCount val="1"/>
                <c:pt idx="0">
                  <c:v>UMKC</c:v>
                </c:pt>
              </c:strCache>
            </c:strRef>
          </c:tx>
          <c:spPr>
            <a:ln w="28575" cap="rnd">
              <a:solidFill>
                <a:srgbClr val="0070C0"/>
              </a:solidFill>
              <a:round/>
            </a:ln>
            <a:effectLst/>
          </c:spPr>
          <c:marker>
            <c:symbol val="none"/>
          </c:marker>
          <c:cat>
            <c:strRef>
              <c:f>Enrollment!$D$2:$O$2</c:f>
              <c:strCache>
                <c:ptCount val="12"/>
                <c:pt idx="0">
                  <c:v>2010</c:v>
                </c:pt>
                <c:pt idx="1">
                  <c:v>2011</c:v>
                </c:pt>
                <c:pt idx="2">
                  <c:v>2012</c:v>
                </c:pt>
                <c:pt idx="3">
                  <c:v>2013</c:v>
                </c:pt>
                <c:pt idx="4">
                  <c:v>2014</c:v>
                </c:pt>
                <c:pt idx="5">
                  <c:v>2015</c:v>
                </c:pt>
                <c:pt idx="6">
                  <c:v>2016</c:v>
                </c:pt>
                <c:pt idx="7">
                  <c:v>2017</c:v>
                </c:pt>
                <c:pt idx="8">
                  <c:v>2018</c:v>
                </c:pt>
                <c:pt idx="9">
                  <c:v>2019</c:v>
                </c:pt>
                <c:pt idx="10">
                  <c:v>2020</c:v>
                </c:pt>
                <c:pt idx="11">
                  <c:v>2021 First Day</c:v>
                </c:pt>
              </c:strCache>
            </c:strRef>
          </c:cat>
          <c:val>
            <c:numRef>
              <c:f>Enrollment!$D$9:$O$9</c:f>
              <c:numCache>
                <c:formatCode>0.0%</c:formatCode>
                <c:ptCount val="12"/>
                <c:pt idx="0">
                  <c:v>0</c:v>
                </c:pt>
                <c:pt idx="1">
                  <c:v>3.2051758756600046E-2</c:v>
                </c:pt>
                <c:pt idx="2">
                  <c:v>4.8040455120101244E-2</c:v>
                </c:pt>
                <c:pt idx="3">
                  <c:v>5.1461292481594478E-2</c:v>
                </c:pt>
                <c:pt idx="4">
                  <c:v>5.428720160630629E-2</c:v>
                </c:pt>
                <c:pt idx="5">
                  <c:v>6.2764928980441725E-2</c:v>
                </c:pt>
                <c:pt idx="6">
                  <c:v>2.7143600803153145E-2</c:v>
                </c:pt>
                <c:pt idx="7">
                  <c:v>4.9825239830445511E-3</c:v>
                </c:pt>
                <c:pt idx="8">
                  <c:v>-1.9930095932178205E-2</c:v>
                </c:pt>
                <c:pt idx="9">
                  <c:v>-3.0564438164646379E-2</c:v>
                </c:pt>
                <c:pt idx="10">
                  <c:v>-6.6260132371532721E-2</c:v>
                </c:pt>
                <c:pt idx="11">
                  <c:v>-8.7826280954859781E-2</c:v>
                </c:pt>
              </c:numCache>
            </c:numRef>
          </c:val>
          <c:smooth val="0"/>
          <c:extLst>
            <c:ext xmlns:c16="http://schemas.microsoft.com/office/drawing/2014/chart" uri="{C3380CC4-5D6E-409C-BE32-E72D297353CC}">
              <c16:uniqueId val="{00000001-F31B-4158-922C-595919BFDEF8}"/>
            </c:ext>
          </c:extLst>
        </c:ser>
        <c:ser>
          <c:idx val="2"/>
          <c:order val="2"/>
          <c:tx>
            <c:strRef>
              <c:f>Enrollment!$B$10</c:f>
              <c:strCache>
                <c:ptCount val="1"/>
                <c:pt idx="0">
                  <c:v>S&amp;T</c:v>
                </c:pt>
              </c:strCache>
            </c:strRef>
          </c:tx>
          <c:spPr>
            <a:ln w="28575" cap="rnd">
              <a:solidFill>
                <a:srgbClr val="00B050"/>
              </a:solidFill>
              <a:round/>
            </a:ln>
            <a:effectLst/>
          </c:spPr>
          <c:marker>
            <c:symbol val="none"/>
          </c:marker>
          <c:cat>
            <c:strRef>
              <c:f>Enrollment!$D$2:$O$2</c:f>
              <c:strCache>
                <c:ptCount val="12"/>
                <c:pt idx="0">
                  <c:v>2010</c:v>
                </c:pt>
                <c:pt idx="1">
                  <c:v>2011</c:v>
                </c:pt>
                <c:pt idx="2">
                  <c:v>2012</c:v>
                </c:pt>
                <c:pt idx="3">
                  <c:v>2013</c:v>
                </c:pt>
                <c:pt idx="4">
                  <c:v>2014</c:v>
                </c:pt>
                <c:pt idx="5">
                  <c:v>2015</c:v>
                </c:pt>
                <c:pt idx="6">
                  <c:v>2016</c:v>
                </c:pt>
                <c:pt idx="7">
                  <c:v>2017</c:v>
                </c:pt>
                <c:pt idx="8">
                  <c:v>2018</c:v>
                </c:pt>
                <c:pt idx="9">
                  <c:v>2019</c:v>
                </c:pt>
                <c:pt idx="10">
                  <c:v>2020</c:v>
                </c:pt>
                <c:pt idx="11">
                  <c:v>2021 First Day</c:v>
                </c:pt>
              </c:strCache>
            </c:strRef>
          </c:cat>
          <c:val>
            <c:numRef>
              <c:f>Enrollment!$D$10:$O$10</c:f>
              <c:numCache>
                <c:formatCode>0.0%</c:formatCode>
                <c:ptCount val="12"/>
                <c:pt idx="0">
                  <c:v>0</c:v>
                </c:pt>
                <c:pt idx="1">
                  <c:v>5.7381860874669899E-2</c:v>
                </c:pt>
                <c:pt idx="2">
                  <c:v>0.10375697094217795</c:v>
                </c:pt>
                <c:pt idx="3">
                  <c:v>0.12195479894335182</c:v>
                </c:pt>
                <c:pt idx="4">
                  <c:v>0.19298503081890228</c:v>
                </c:pt>
                <c:pt idx="5">
                  <c:v>0.26797769298503082</c:v>
                </c:pt>
                <c:pt idx="6">
                  <c:v>0.30407983563252139</c:v>
                </c:pt>
                <c:pt idx="7">
                  <c:v>0.29659524508365132</c:v>
                </c:pt>
                <c:pt idx="8">
                  <c:v>0.30363956560023486</c:v>
                </c:pt>
                <c:pt idx="9">
                  <c:v>0.26225418256530664</c:v>
                </c:pt>
                <c:pt idx="10">
                  <c:v>0.17082477252714989</c:v>
                </c:pt>
                <c:pt idx="11">
                  <c:v>0.10551805107132384</c:v>
                </c:pt>
              </c:numCache>
            </c:numRef>
          </c:val>
          <c:smooth val="0"/>
          <c:extLst>
            <c:ext xmlns:c16="http://schemas.microsoft.com/office/drawing/2014/chart" uri="{C3380CC4-5D6E-409C-BE32-E72D297353CC}">
              <c16:uniqueId val="{00000002-F31B-4158-922C-595919BFDEF8}"/>
            </c:ext>
          </c:extLst>
        </c:ser>
        <c:ser>
          <c:idx val="3"/>
          <c:order val="3"/>
          <c:tx>
            <c:strRef>
              <c:f>Enrollment!$B$11</c:f>
              <c:strCache>
                <c:ptCount val="1"/>
                <c:pt idx="0">
                  <c:v>MU</c:v>
                </c:pt>
              </c:strCache>
            </c:strRef>
          </c:tx>
          <c:spPr>
            <a:ln w="28575" cap="rnd">
              <a:solidFill>
                <a:srgbClr val="414042"/>
              </a:solidFill>
              <a:round/>
            </a:ln>
            <a:effectLst/>
          </c:spPr>
          <c:marker>
            <c:symbol val="none"/>
          </c:marker>
          <c:cat>
            <c:strRef>
              <c:f>Enrollment!$D$2:$O$2</c:f>
              <c:strCache>
                <c:ptCount val="12"/>
                <c:pt idx="0">
                  <c:v>2010</c:v>
                </c:pt>
                <c:pt idx="1">
                  <c:v>2011</c:v>
                </c:pt>
                <c:pt idx="2">
                  <c:v>2012</c:v>
                </c:pt>
                <c:pt idx="3">
                  <c:v>2013</c:v>
                </c:pt>
                <c:pt idx="4">
                  <c:v>2014</c:v>
                </c:pt>
                <c:pt idx="5">
                  <c:v>2015</c:v>
                </c:pt>
                <c:pt idx="6">
                  <c:v>2016</c:v>
                </c:pt>
                <c:pt idx="7">
                  <c:v>2017</c:v>
                </c:pt>
                <c:pt idx="8">
                  <c:v>2018</c:v>
                </c:pt>
                <c:pt idx="9">
                  <c:v>2019</c:v>
                </c:pt>
                <c:pt idx="10">
                  <c:v>2020</c:v>
                </c:pt>
                <c:pt idx="11">
                  <c:v>2021 First Day</c:v>
                </c:pt>
              </c:strCache>
            </c:strRef>
          </c:cat>
          <c:val>
            <c:numRef>
              <c:f>Enrollment!$D$11:$O$11</c:f>
              <c:numCache>
                <c:formatCode>0.0%</c:formatCode>
                <c:ptCount val="12"/>
                <c:pt idx="0">
                  <c:v>0</c:v>
                </c:pt>
                <c:pt idx="1">
                  <c:v>3.5342702564266748E-2</c:v>
                </c:pt>
                <c:pt idx="2">
                  <c:v>8.0833626788744173E-2</c:v>
                </c:pt>
                <c:pt idx="3">
                  <c:v>0.11099017191151517</c:v>
                </c:pt>
                <c:pt idx="4">
                  <c:v>0.10817299996798657</c:v>
                </c:pt>
                <c:pt idx="5">
                  <c:v>0.1340717738579249</c:v>
                </c:pt>
                <c:pt idx="6">
                  <c:v>0.13403976054038469</c:v>
                </c:pt>
                <c:pt idx="7">
                  <c:v>6.4090661715273445E-2</c:v>
                </c:pt>
                <c:pt idx="8">
                  <c:v>-1.258123379325804E-2</c:v>
                </c:pt>
                <c:pt idx="9">
                  <c:v>-4.4626564650894762E-2</c:v>
                </c:pt>
                <c:pt idx="10">
                  <c:v>-4.9940775362550816E-2</c:v>
                </c:pt>
                <c:pt idx="11">
                  <c:v>-1.2421167205557526E-2</c:v>
                </c:pt>
              </c:numCache>
            </c:numRef>
          </c:val>
          <c:smooth val="0"/>
          <c:extLst>
            <c:ext xmlns:c16="http://schemas.microsoft.com/office/drawing/2014/chart" uri="{C3380CC4-5D6E-409C-BE32-E72D297353CC}">
              <c16:uniqueId val="{00000003-F31B-4158-922C-595919BFDEF8}"/>
            </c:ext>
          </c:extLst>
        </c:ser>
        <c:dLbls>
          <c:showLegendKey val="0"/>
          <c:showVal val="0"/>
          <c:showCatName val="0"/>
          <c:showSerName val="0"/>
          <c:showPercent val="0"/>
          <c:showBubbleSize val="0"/>
        </c:dLbls>
        <c:smooth val="0"/>
        <c:axId val="339418368"/>
        <c:axId val="370428912"/>
      </c:lineChart>
      <c:catAx>
        <c:axId val="339418368"/>
        <c:scaling>
          <c:orientation val="minMax"/>
        </c:scaling>
        <c:delete val="0"/>
        <c:axPos val="b"/>
        <c:numFmt formatCode="General" sourceLinked="1"/>
        <c:majorTickMark val="none"/>
        <c:minorTickMark val="none"/>
        <c:tickLblPos val="low"/>
        <c:spPr>
          <a:noFill/>
          <a:ln w="9525" cap="flat" cmpd="sng" algn="ctr">
            <a:solidFill>
              <a:schemeClr val="tx1"/>
            </a:solidFill>
            <a:prstDash val="dash"/>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70428912"/>
        <c:crosses val="autoZero"/>
        <c:auto val="1"/>
        <c:lblAlgn val="ctr"/>
        <c:lblOffset val="100"/>
        <c:noMultiLvlLbl val="0"/>
      </c:catAx>
      <c:valAx>
        <c:axId val="3704289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394183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143336249635463"/>
          <c:y val="5.209566658773384E-2"/>
          <c:w val="0.83310367454068246"/>
          <c:h val="0.60597328838512754"/>
        </c:manualLayout>
      </c:layout>
      <c:barChart>
        <c:barDir val="col"/>
        <c:grouping val="stacked"/>
        <c:varyColors val="0"/>
        <c:ser>
          <c:idx val="0"/>
          <c:order val="0"/>
          <c:tx>
            <c:strRef>
              <c:f>Graphs!$A$40</c:f>
              <c:strCache>
                <c:ptCount val="1"/>
                <c:pt idx="0">
                  <c:v>Net Tuition and Fees</c:v>
                </c:pt>
              </c:strCache>
            </c:strRef>
          </c:tx>
          <c:spPr>
            <a:solidFill>
              <a:srgbClr val="00B050"/>
            </a:solidFill>
            <a:ln>
              <a:solidFill>
                <a:srgbClr val="00B050"/>
              </a:solid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Graphs!$B$38:$F$38</c:f>
              <c:strCache>
                <c:ptCount val="5"/>
                <c:pt idx="0">
                  <c:v>FY 2016</c:v>
                </c:pt>
                <c:pt idx="1">
                  <c:v>FY 2017</c:v>
                </c:pt>
                <c:pt idx="2">
                  <c:v>FY 2018</c:v>
                </c:pt>
                <c:pt idx="3">
                  <c:v>FY 2019</c:v>
                </c:pt>
                <c:pt idx="4">
                  <c:v>FY2020 Preliminary</c:v>
                </c:pt>
              </c:strCache>
            </c:strRef>
          </c:cat>
          <c:val>
            <c:numRef>
              <c:f>Graphs!$B$40:$F$40</c:f>
              <c:numCache>
                <c:formatCode>_("$"* #,##0_);_("$"* \(#,##0\);_("$"* "-"??_);_(@_)</c:formatCode>
                <c:ptCount val="5"/>
                <c:pt idx="0">
                  <c:v>659.23445500000003</c:v>
                </c:pt>
                <c:pt idx="1">
                  <c:v>632.80334499999992</c:v>
                </c:pt>
                <c:pt idx="2">
                  <c:v>622.83221800000001</c:v>
                </c:pt>
                <c:pt idx="3">
                  <c:v>613.91885600000001</c:v>
                </c:pt>
                <c:pt idx="4">
                  <c:v>610.93364553999993</c:v>
                </c:pt>
              </c:numCache>
            </c:numRef>
          </c:val>
          <c:extLst>
            <c:ext xmlns:c16="http://schemas.microsoft.com/office/drawing/2014/chart" uri="{C3380CC4-5D6E-409C-BE32-E72D297353CC}">
              <c16:uniqueId val="{00000000-3D9C-4C38-B582-C69E6A6133B2}"/>
            </c:ext>
          </c:extLst>
        </c:ser>
        <c:ser>
          <c:idx val="2"/>
          <c:order val="1"/>
          <c:tx>
            <c:strRef>
              <c:f>Graphs!$A$42</c:f>
              <c:strCache>
                <c:ptCount val="1"/>
                <c:pt idx="0">
                  <c:v>Auxiliary Enterprises</c:v>
                </c:pt>
              </c:strCache>
            </c:strRef>
          </c:tx>
          <c:spPr>
            <a:solidFill>
              <a:schemeClr val="bg1">
                <a:lumMod val="65000"/>
              </a:schemeClr>
            </a:solidFill>
            <a:ln>
              <a:solidFill>
                <a:schemeClr val="bg1">
                  <a:lumMod val="65000"/>
                </a:schemeClr>
              </a:solid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Graphs!$B$38:$F$38</c:f>
              <c:strCache>
                <c:ptCount val="5"/>
                <c:pt idx="0">
                  <c:v>FY 2016</c:v>
                </c:pt>
                <c:pt idx="1">
                  <c:v>FY 2017</c:v>
                </c:pt>
                <c:pt idx="2">
                  <c:v>FY 2018</c:v>
                </c:pt>
                <c:pt idx="3">
                  <c:v>FY 2019</c:v>
                </c:pt>
                <c:pt idx="4">
                  <c:v>FY2020 Preliminary</c:v>
                </c:pt>
              </c:strCache>
            </c:strRef>
          </c:cat>
          <c:val>
            <c:numRef>
              <c:f>Graphs!$B$42:$F$42</c:f>
              <c:numCache>
                <c:formatCode>_("$"* #,##0_);_("$"* \(#,##0\);_("$"* "-"??_);_(@_)</c:formatCode>
                <c:ptCount val="5"/>
                <c:pt idx="0">
                  <c:v>428.72515899999996</c:v>
                </c:pt>
                <c:pt idx="1">
                  <c:v>420.27346799999998</c:v>
                </c:pt>
                <c:pt idx="2">
                  <c:v>407.85798899999998</c:v>
                </c:pt>
                <c:pt idx="3">
                  <c:v>408.31831099999999</c:v>
                </c:pt>
                <c:pt idx="4">
                  <c:v>369.45731043000001</c:v>
                </c:pt>
              </c:numCache>
            </c:numRef>
          </c:val>
          <c:extLst>
            <c:ext xmlns:c16="http://schemas.microsoft.com/office/drawing/2014/chart" uri="{C3380CC4-5D6E-409C-BE32-E72D297353CC}">
              <c16:uniqueId val="{00000001-3D9C-4C38-B582-C69E6A6133B2}"/>
            </c:ext>
          </c:extLst>
        </c:ser>
        <c:ser>
          <c:idx val="5"/>
          <c:order val="2"/>
          <c:tx>
            <c:strRef>
              <c:f>Graphs!$A$45</c:f>
              <c:strCache>
                <c:ptCount val="1"/>
                <c:pt idx="0">
                  <c:v>State Appropriations</c:v>
                </c:pt>
              </c:strCache>
            </c:strRef>
          </c:tx>
          <c:spPr>
            <a:solidFill>
              <a:srgbClr val="92D050"/>
            </a:solidFill>
            <a:ln>
              <a:solidFill>
                <a:srgbClr val="92D050"/>
              </a:solid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Graphs!$B$38:$F$38</c:f>
              <c:strCache>
                <c:ptCount val="5"/>
                <c:pt idx="0">
                  <c:v>FY 2016</c:v>
                </c:pt>
                <c:pt idx="1">
                  <c:v>FY 2017</c:v>
                </c:pt>
                <c:pt idx="2">
                  <c:v>FY 2018</c:v>
                </c:pt>
                <c:pt idx="3">
                  <c:v>FY 2019</c:v>
                </c:pt>
                <c:pt idx="4">
                  <c:v>FY2020 Preliminary</c:v>
                </c:pt>
              </c:strCache>
            </c:strRef>
          </c:cat>
          <c:val>
            <c:numRef>
              <c:f>Graphs!$B$45:$F$45</c:f>
              <c:numCache>
                <c:formatCode>_("$"* #,##0_);_("$"* \(#,##0\);_("$"* "-"??_);_(@_)</c:formatCode>
                <c:ptCount val="5"/>
                <c:pt idx="0">
                  <c:v>438.81261499999999</c:v>
                </c:pt>
                <c:pt idx="1">
                  <c:v>417.91235</c:v>
                </c:pt>
                <c:pt idx="2">
                  <c:v>401.70479599999999</c:v>
                </c:pt>
                <c:pt idx="3">
                  <c:v>408.79664299999996</c:v>
                </c:pt>
                <c:pt idx="4">
                  <c:v>364.41162199999997</c:v>
                </c:pt>
              </c:numCache>
            </c:numRef>
          </c:val>
          <c:extLst>
            <c:ext xmlns:c16="http://schemas.microsoft.com/office/drawing/2014/chart" uri="{C3380CC4-5D6E-409C-BE32-E72D297353CC}">
              <c16:uniqueId val="{00000002-3D9C-4C38-B582-C69E6A6133B2}"/>
            </c:ext>
          </c:extLst>
        </c:ser>
        <c:ser>
          <c:idx val="1"/>
          <c:order val="3"/>
          <c:tx>
            <c:strRef>
              <c:f>Graphs!$A$41</c:f>
              <c:strCache>
                <c:ptCount val="1"/>
                <c:pt idx="0">
                  <c:v>Grants and Contracts</c:v>
                </c:pt>
              </c:strCache>
            </c:strRef>
          </c:tx>
          <c:spPr>
            <a:solidFill>
              <a:srgbClr val="FFFF00"/>
            </a:solidFill>
            <a:ln>
              <a:solidFill>
                <a:srgbClr val="FFFF00"/>
              </a:solid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Graphs!$B$38:$F$38</c:f>
              <c:strCache>
                <c:ptCount val="5"/>
                <c:pt idx="0">
                  <c:v>FY 2016</c:v>
                </c:pt>
                <c:pt idx="1">
                  <c:v>FY 2017</c:v>
                </c:pt>
                <c:pt idx="2">
                  <c:v>FY 2018</c:v>
                </c:pt>
                <c:pt idx="3">
                  <c:v>FY 2019</c:v>
                </c:pt>
                <c:pt idx="4">
                  <c:v>FY2020 Preliminary</c:v>
                </c:pt>
              </c:strCache>
            </c:strRef>
          </c:cat>
          <c:val>
            <c:numRef>
              <c:f>Graphs!$B$41:$F$41</c:f>
              <c:numCache>
                <c:formatCode>_("$"* #,##0_);_("$"* \(#,##0\);_("$"* "-"??_);_(@_)</c:formatCode>
                <c:ptCount val="5"/>
                <c:pt idx="0">
                  <c:v>280.172438</c:v>
                </c:pt>
                <c:pt idx="1">
                  <c:v>289.87465200000003</c:v>
                </c:pt>
                <c:pt idx="2">
                  <c:v>292.33450699999997</c:v>
                </c:pt>
                <c:pt idx="3">
                  <c:v>309.49943000000002</c:v>
                </c:pt>
                <c:pt idx="4">
                  <c:v>324.20966190999997</c:v>
                </c:pt>
              </c:numCache>
            </c:numRef>
          </c:val>
          <c:extLst>
            <c:ext xmlns:c16="http://schemas.microsoft.com/office/drawing/2014/chart" uri="{C3380CC4-5D6E-409C-BE32-E72D297353CC}">
              <c16:uniqueId val="{00000003-3D9C-4C38-B582-C69E6A6133B2}"/>
            </c:ext>
          </c:extLst>
        </c:ser>
        <c:ser>
          <c:idx val="6"/>
          <c:order val="4"/>
          <c:tx>
            <c:strRef>
              <c:f>Graphs!$A$46</c:f>
              <c:strCache>
                <c:ptCount val="1"/>
                <c:pt idx="0">
                  <c:v>Private Gifts and Investment Income</c:v>
                </c:pt>
              </c:strCache>
            </c:strRef>
          </c:tx>
          <c:spPr>
            <a:solidFill>
              <a:srgbClr val="C00000"/>
            </a:solidFill>
            <a:ln>
              <a:solidFill>
                <a:srgbClr val="C00000"/>
              </a:solidFill>
            </a:ln>
            <a:effectLst/>
          </c:spPr>
          <c:invertIfNegative val="0"/>
          <c:cat>
            <c:strRef>
              <c:f>Graphs!$B$38:$F$38</c:f>
              <c:strCache>
                <c:ptCount val="5"/>
                <c:pt idx="0">
                  <c:v>FY 2016</c:v>
                </c:pt>
                <c:pt idx="1">
                  <c:v>FY 2017</c:v>
                </c:pt>
                <c:pt idx="2">
                  <c:v>FY 2018</c:v>
                </c:pt>
                <c:pt idx="3">
                  <c:v>FY 2019</c:v>
                </c:pt>
                <c:pt idx="4">
                  <c:v>FY2020 Preliminary</c:v>
                </c:pt>
              </c:strCache>
            </c:strRef>
          </c:cat>
          <c:val>
            <c:numRef>
              <c:f>Graphs!$B$46:$F$46</c:f>
              <c:numCache>
                <c:formatCode>_("$"* #,##0_);_("$"* \(#,##0\);_("$"* "-"??_);_(@_)</c:formatCode>
                <c:ptCount val="5"/>
                <c:pt idx="0">
                  <c:v>242.61708043433339</c:v>
                </c:pt>
                <c:pt idx="1">
                  <c:v>242.91165724883331</c:v>
                </c:pt>
                <c:pt idx="2">
                  <c:v>259.91043962533325</c:v>
                </c:pt>
                <c:pt idx="3">
                  <c:v>280.3766420133332</c:v>
                </c:pt>
                <c:pt idx="4">
                  <c:v>280.55411762000006</c:v>
                </c:pt>
              </c:numCache>
            </c:numRef>
          </c:val>
          <c:extLst>
            <c:ext xmlns:c16="http://schemas.microsoft.com/office/drawing/2014/chart" uri="{C3380CC4-5D6E-409C-BE32-E72D297353CC}">
              <c16:uniqueId val="{00000004-3D9C-4C38-B582-C69E6A6133B2}"/>
            </c:ext>
          </c:extLst>
        </c:ser>
        <c:ser>
          <c:idx val="4"/>
          <c:order val="5"/>
          <c:tx>
            <c:strRef>
              <c:f>Graphs!$A$44</c:f>
              <c:strCache>
                <c:ptCount val="1"/>
                <c:pt idx="0">
                  <c:v>Other Operating Revenues</c:v>
                </c:pt>
              </c:strCache>
            </c:strRef>
          </c:tx>
          <c:spPr>
            <a:solidFill>
              <a:srgbClr val="FF0000"/>
            </a:solidFill>
            <a:ln>
              <a:solidFill>
                <a:srgbClr val="FF0000"/>
              </a:solidFill>
            </a:ln>
            <a:effectLst/>
          </c:spPr>
          <c:invertIfNegative val="0"/>
          <c:cat>
            <c:strRef>
              <c:f>Graphs!$B$38:$F$38</c:f>
              <c:strCache>
                <c:ptCount val="5"/>
                <c:pt idx="0">
                  <c:v>FY 2016</c:v>
                </c:pt>
                <c:pt idx="1">
                  <c:v>FY 2017</c:v>
                </c:pt>
                <c:pt idx="2">
                  <c:v>FY 2018</c:v>
                </c:pt>
                <c:pt idx="3">
                  <c:v>FY 2019</c:v>
                </c:pt>
                <c:pt idx="4">
                  <c:v>FY2020 Preliminary</c:v>
                </c:pt>
              </c:strCache>
            </c:strRef>
          </c:cat>
          <c:val>
            <c:numRef>
              <c:f>Graphs!$B$44:$F$44</c:f>
              <c:numCache>
                <c:formatCode>_("$"* #,##0_);_("$"* \(#,##0\);_("$"* "-"??_);_(@_)</c:formatCode>
                <c:ptCount val="5"/>
                <c:pt idx="0">
                  <c:v>101.704345</c:v>
                </c:pt>
                <c:pt idx="1">
                  <c:v>90.772057000000004</c:v>
                </c:pt>
                <c:pt idx="2">
                  <c:v>80.161890999999997</c:v>
                </c:pt>
                <c:pt idx="3">
                  <c:v>96.789644999999993</c:v>
                </c:pt>
                <c:pt idx="4">
                  <c:v>108.76368810999999</c:v>
                </c:pt>
              </c:numCache>
            </c:numRef>
          </c:val>
          <c:extLst>
            <c:ext xmlns:c16="http://schemas.microsoft.com/office/drawing/2014/chart" uri="{C3380CC4-5D6E-409C-BE32-E72D297353CC}">
              <c16:uniqueId val="{00000005-3D9C-4C38-B582-C69E6A6133B2}"/>
            </c:ext>
          </c:extLst>
        </c:ser>
        <c:ser>
          <c:idx val="3"/>
          <c:order val="6"/>
          <c:tx>
            <c:strRef>
              <c:f>Graphs!$A$43</c:f>
              <c:strCache>
                <c:ptCount val="1"/>
                <c:pt idx="0">
                  <c:v>Patient Medical Services Net</c:v>
                </c:pt>
              </c:strCache>
            </c:strRef>
          </c:tx>
          <c:spPr>
            <a:solidFill>
              <a:schemeClr val="tx2"/>
            </a:solidFill>
            <a:ln>
              <a:solidFill>
                <a:schemeClr val="tx2"/>
              </a:solid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Graphs!$B$38:$F$38</c:f>
              <c:strCache>
                <c:ptCount val="5"/>
                <c:pt idx="0">
                  <c:v>FY 2016</c:v>
                </c:pt>
                <c:pt idx="1">
                  <c:v>FY 2017</c:v>
                </c:pt>
                <c:pt idx="2">
                  <c:v>FY 2018</c:v>
                </c:pt>
                <c:pt idx="3">
                  <c:v>FY 2019</c:v>
                </c:pt>
                <c:pt idx="4">
                  <c:v>FY2020 Preliminary</c:v>
                </c:pt>
              </c:strCache>
            </c:strRef>
          </c:cat>
          <c:val>
            <c:numRef>
              <c:f>Graphs!$B$43:$F$43</c:f>
              <c:numCache>
                <c:formatCode>_("$"* #,##0_);_("$"* \(#,##0\);_("$"* "-"??_);_(@_)</c:formatCode>
                <c:ptCount val="5"/>
                <c:pt idx="0">
                  <c:v>1053.8482469999999</c:v>
                </c:pt>
                <c:pt idx="1">
                  <c:v>1179.9127940000001</c:v>
                </c:pt>
                <c:pt idx="2">
                  <c:v>1250.483557</c:v>
                </c:pt>
                <c:pt idx="3">
                  <c:v>1345.638706</c:v>
                </c:pt>
                <c:pt idx="4">
                  <c:v>1355.0934205999999</c:v>
                </c:pt>
              </c:numCache>
            </c:numRef>
          </c:val>
          <c:extLst>
            <c:ext xmlns:c16="http://schemas.microsoft.com/office/drawing/2014/chart" uri="{C3380CC4-5D6E-409C-BE32-E72D297353CC}">
              <c16:uniqueId val="{00000006-3D9C-4C38-B582-C69E6A6133B2}"/>
            </c:ext>
          </c:extLst>
        </c:ser>
        <c:ser>
          <c:idx val="7"/>
          <c:order val="7"/>
          <c:tx>
            <c:strRef>
              <c:f>Graphs!$A$47</c:f>
              <c:strCache>
                <c:ptCount val="1"/>
                <c:pt idx="0">
                  <c:v>Operating Revenues Lost</c:v>
                </c:pt>
              </c:strCache>
            </c:strRef>
          </c:tx>
          <c:spPr>
            <a:noFill/>
            <a:ln w="12700">
              <a:solidFill>
                <a:schemeClr val="tx1"/>
              </a:solidFill>
              <a:prstDash val="dash"/>
            </a:ln>
            <a:effectLst/>
          </c:spPr>
          <c:invertIfNegative val="0"/>
          <c:dLbls>
            <c:dLbl>
              <c:idx val="4"/>
              <c:layout>
                <c:manualLayout>
                  <c:x val="6.9444444444444281E-2"/>
                  <c:y val="-3.788775751835188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D9C-4C38-B582-C69E6A6133B2}"/>
                </c:ext>
              </c:extLst>
            </c:dLbl>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Graphs!$B$38:$F$38</c:f>
              <c:strCache>
                <c:ptCount val="5"/>
                <c:pt idx="0">
                  <c:v>FY 2016</c:v>
                </c:pt>
                <c:pt idx="1">
                  <c:v>FY 2017</c:v>
                </c:pt>
                <c:pt idx="2">
                  <c:v>FY 2018</c:v>
                </c:pt>
                <c:pt idx="3">
                  <c:v>FY 2019</c:v>
                </c:pt>
                <c:pt idx="4">
                  <c:v>FY2020 Preliminary</c:v>
                </c:pt>
              </c:strCache>
            </c:strRef>
          </c:cat>
          <c:val>
            <c:numRef>
              <c:f>Graphs!$B$47:$F$47</c:f>
              <c:numCache>
                <c:formatCode>General</c:formatCode>
                <c:ptCount val="5"/>
                <c:pt idx="4" formatCode="_(&quot;$&quot;* #,##0_);_(&quot;$&quot;* \(#,##0\);_(&quot;$&quot;* &quot;-&quot;??_);_(@_)">
                  <c:v>169</c:v>
                </c:pt>
              </c:numCache>
            </c:numRef>
          </c:val>
          <c:extLst>
            <c:ext xmlns:c16="http://schemas.microsoft.com/office/drawing/2014/chart" uri="{C3380CC4-5D6E-409C-BE32-E72D297353CC}">
              <c16:uniqueId val="{00000008-3D9C-4C38-B582-C69E6A6133B2}"/>
            </c:ext>
          </c:extLst>
        </c:ser>
        <c:dLbls>
          <c:showLegendKey val="0"/>
          <c:showVal val="0"/>
          <c:showCatName val="0"/>
          <c:showSerName val="0"/>
          <c:showPercent val="0"/>
          <c:showBubbleSize val="0"/>
        </c:dLbls>
        <c:gapWidth val="150"/>
        <c:overlap val="100"/>
        <c:axId val="1359285568"/>
        <c:axId val="1359289832"/>
      </c:barChart>
      <c:catAx>
        <c:axId val="1359285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359289832"/>
        <c:crosses val="autoZero"/>
        <c:auto val="1"/>
        <c:lblAlgn val="ctr"/>
        <c:lblOffset val="100"/>
        <c:noMultiLvlLbl val="0"/>
      </c:catAx>
      <c:valAx>
        <c:axId val="135928983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t>Millions</a:t>
                </a:r>
              </a:p>
            </c:rich>
          </c:tx>
          <c:layout>
            <c:manualLayout>
              <c:xMode val="edge"/>
              <c:yMode val="edge"/>
              <c:x val="2.5462962962962962E-2"/>
              <c:y val="3.9737768985365116E-2"/>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359285568"/>
        <c:crosses val="autoZero"/>
        <c:crossBetween val="between"/>
      </c:valAx>
      <c:spPr>
        <a:noFill/>
        <a:ln>
          <a:noFill/>
        </a:ln>
        <a:effectLst/>
      </c:spPr>
    </c:plotArea>
    <c:legend>
      <c:legendPos val="b"/>
      <c:layout>
        <c:manualLayout>
          <c:xMode val="edge"/>
          <c:yMode val="edge"/>
          <c:x val="3.1800634295713039E-2"/>
          <c:y val="0.73951942959533568"/>
          <c:w val="0.9526024351122776"/>
          <c:h val="0.26048057040466438"/>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346609290117804"/>
          <c:y val="3.7734520886238597E-2"/>
          <c:w val="0.83521607764145755"/>
          <c:h val="0.71035293425628554"/>
        </c:manualLayout>
      </c:layout>
      <c:barChart>
        <c:barDir val="col"/>
        <c:grouping val="stacked"/>
        <c:varyColors val="0"/>
        <c:ser>
          <c:idx val="0"/>
          <c:order val="0"/>
          <c:tx>
            <c:strRef>
              <c:f>Sheet1!$A$2</c:f>
              <c:strCache>
                <c:ptCount val="1"/>
                <c:pt idx="0">
                  <c:v>Net Tuition and Fees</c:v>
                </c:pt>
              </c:strCache>
            </c:strRef>
          </c:tx>
          <c:spPr>
            <a:solidFill>
              <a:srgbClr val="00B050"/>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FY 2016</c:v>
                </c:pt>
                <c:pt idx="1">
                  <c:v>FY 2017</c:v>
                </c:pt>
                <c:pt idx="2">
                  <c:v>FY 2018</c:v>
                </c:pt>
                <c:pt idx="3">
                  <c:v>FY 2019</c:v>
                </c:pt>
                <c:pt idx="4">
                  <c:v>FY 2020</c:v>
                </c:pt>
              </c:strCache>
            </c:strRef>
          </c:cat>
          <c:val>
            <c:numRef>
              <c:f>Sheet1!$B$2:$F$2</c:f>
              <c:numCache>
                <c:formatCode>_(* #,##0_);_(* \(#,##0\);_(* "-"_);_(@_)</c:formatCode>
                <c:ptCount val="5"/>
                <c:pt idx="0">
                  <c:v>340530</c:v>
                </c:pt>
                <c:pt idx="1">
                  <c:v>317784</c:v>
                </c:pt>
                <c:pt idx="2">
                  <c:v>302247</c:v>
                </c:pt>
                <c:pt idx="3">
                  <c:v>288265</c:v>
                </c:pt>
                <c:pt idx="4">
                  <c:v>269989</c:v>
                </c:pt>
              </c:numCache>
            </c:numRef>
          </c:val>
          <c:extLst>
            <c:ext xmlns:c16="http://schemas.microsoft.com/office/drawing/2014/chart" uri="{C3380CC4-5D6E-409C-BE32-E72D297353CC}">
              <c16:uniqueId val="{00000000-3295-4D0A-9120-58550C949AE7}"/>
            </c:ext>
          </c:extLst>
        </c:ser>
        <c:ser>
          <c:idx val="1"/>
          <c:order val="1"/>
          <c:tx>
            <c:strRef>
              <c:f>Sheet1!$A$3</c:f>
              <c:strCache>
                <c:ptCount val="1"/>
                <c:pt idx="0">
                  <c:v>Auxiliary Enterprises</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FY 2016</c:v>
                </c:pt>
                <c:pt idx="1">
                  <c:v>FY 2017</c:v>
                </c:pt>
                <c:pt idx="2">
                  <c:v>FY 2018</c:v>
                </c:pt>
                <c:pt idx="3">
                  <c:v>FY 2019</c:v>
                </c:pt>
                <c:pt idx="4">
                  <c:v>FY 2020</c:v>
                </c:pt>
              </c:strCache>
            </c:strRef>
          </c:cat>
          <c:val>
            <c:numRef>
              <c:f>Sheet1!$B$3:$F$3</c:f>
              <c:numCache>
                <c:formatCode>_(* #,##0_);_(* \(#,##0\);_(* "-"_);_(@_)</c:formatCode>
                <c:ptCount val="5"/>
                <c:pt idx="0">
                  <c:v>307276</c:v>
                </c:pt>
                <c:pt idx="1">
                  <c:v>296262</c:v>
                </c:pt>
                <c:pt idx="2">
                  <c:v>290070</c:v>
                </c:pt>
                <c:pt idx="3">
                  <c:v>296809</c:v>
                </c:pt>
                <c:pt idx="4">
                  <c:v>287795</c:v>
                </c:pt>
              </c:numCache>
            </c:numRef>
          </c:val>
          <c:extLst>
            <c:ext xmlns:c16="http://schemas.microsoft.com/office/drawing/2014/chart" uri="{C3380CC4-5D6E-409C-BE32-E72D297353CC}">
              <c16:uniqueId val="{00000001-3295-4D0A-9120-58550C949AE7}"/>
            </c:ext>
          </c:extLst>
        </c:ser>
        <c:ser>
          <c:idx val="2"/>
          <c:order val="2"/>
          <c:tx>
            <c:strRef>
              <c:f>Sheet1!$A$4</c:f>
              <c:strCache>
                <c:ptCount val="1"/>
                <c:pt idx="0">
                  <c:v>State Appropriations</c:v>
                </c:pt>
              </c:strCache>
            </c:strRef>
          </c:tx>
          <c:spPr>
            <a:solidFill>
              <a:srgbClr val="92D050"/>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FY 2016</c:v>
                </c:pt>
                <c:pt idx="1">
                  <c:v>FY 2017</c:v>
                </c:pt>
                <c:pt idx="2">
                  <c:v>FY 2018</c:v>
                </c:pt>
                <c:pt idx="3">
                  <c:v>FY 2019</c:v>
                </c:pt>
                <c:pt idx="4">
                  <c:v>FY 2020</c:v>
                </c:pt>
              </c:strCache>
            </c:strRef>
          </c:cat>
          <c:val>
            <c:numRef>
              <c:f>Sheet1!$B$4:$F$4</c:f>
              <c:numCache>
                <c:formatCode>_(* #,##0_);_(* \(#,##0\);_(* "-"_);_(@_)</c:formatCode>
                <c:ptCount val="5"/>
                <c:pt idx="0">
                  <c:v>224081</c:v>
                </c:pt>
                <c:pt idx="1">
                  <c:v>211772</c:v>
                </c:pt>
                <c:pt idx="2">
                  <c:v>201945</c:v>
                </c:pt>
                <c:pt idx="3">
                  <c:v>208149</c:v>
                </c:pt>
                <c:pt idx="4">
                  <c:v>188295</c:v>
                </c:pt>
              </c:numCache>
            </c:numRef>
          </c:val>
          <c:extLst>
            <c:ext xmlns:c16="http://schemas.microsoft.com/office/drawing/2014/chart" uri="{C3380CC4-5D6E-409C-BE32-E72D297353CC}">
              <c16:uniqueId val="{00000002-3295-4D0A-9120-58550C949AE7}"/>
            </c:ext>
          </c:extLst>
        </c:ser>
        <c:ser>
          <c:idx val="3"/>
          <c:order val="3"/>
          <c:tx>
            <c:strRef>
              <c:f>Sheet1!$A$5</c:f>
              <c:strCache>
                <c:ptCount val="1"/>
                <c:pt idx="0">
                  <c:v>Grants &amp; Contracts</c:v>
                </c:pt>
              </c:strCache>
            </c:strRef>
          </c:tx>
          <c:spPr>
            <a:solidFill>
              <a:srgbClr val="FFFF00"/>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FY 2016</c:v>
                </c:pt>
                <c:pt idx="1">
                  <c:v>FY 2017</c:v>
                </c:pt>
                <c:pt idx="2">
                  <c:v>FY 2018</c:v>
                </c:pt>
                <c:pt idx="3">
                  <c:v>FY 2019</c:v>
                </c:pt>
                <c:pt idx="4">
                  <c:v>FY 2020</c:v>
                </c:pt>
              </c:strCache>
            </c:strRef>
          </c:cat>
          <c:val>
            <c:numRef>
              <c:f>Sheet1!$B$5:$F$5</c:f>
              <c:numCache>
                <c:formatCode>_(* #,##0_);_(* \(#,##0\);_(* "-"_);_(@_)</c:formatCode>
                <c:ptCount val="5"/>
                <c:pt idx="0">
                  <c:v>196887</c:v>
                </c:pt>
                <c:pt idx="1">
                  <c:v>205123</c:v>
                </c:pt>
                <c:pt idx="2">
                  <c:v>205085</c:v>
                </c:pt>
                <c:pt idx="3">
                  <c:v>210472</c:v>
                </c:pt>
                <c:pt idx="4">
                  <c:v>219370</c:v>
                </c:pt>
              </c:numCache>
            </c:numRef>
          </c:val>
          <c:extLst>
            <c:ext xmlns:c16="http://schemas.microsoft.com/office/drawing/2014/chart" uri="{C3380CC4-5D6E-409C-BE32-E72D297353CC}">
              <c16:uniqueId val="{00000003-3295-4D0A-9120-58550C949AE7}"/>
            </c:ext>
          </c:extLst>
        </c:ser>
        <c:ser>
          <c:idx val="4"/>
          <c:order val="4"/>
          <c:tx>
            <c:strRef>
              <c:f>Sheet1!$A$6</c:f>
              <c:strCache>
                <c:ptCount val="1"/>
                <c:pt idx="0">
                  <c:v>Private Gift and Investment Income</c:v>
                </c:pt>
              </c:strCache>
            </c:strRef>
          </c:tx>
          <c:spPr>
            <a:solidFill>
              <a:srgbClr val="C00000"/>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FY 2016</c:v>
                </c:pt>
                <c:pt idx="1">
                  <c:v>FY 2017</c:v>
                </c:pt>
                <c:pt idx="2">
                  <c:v>FY 2018</c:v>
                </c:pt>
                <c:pt idx="3">
                  <c:v>FY 2019</c:v>
                </c:pt>
                <c:pt idx="4">
                  <c:v>FY 2020</c:v>
                </c:pt>
              </c:strCache>
            </c:strRef>
          </c:cat>
          <c:val>
            <c:numRef>
              <c:f>Sheet1!$B$6:$F$6</c:f>
              <c:numCache>
                <c:formatCode>_(* #,##0_);_(* \(#,##0\);_(* "-"_);_(@_)</c:formatCode>
                <c:ptCount val="5"/>
                <c:pt idx="0">
                  <c:v>116270.51666666666</c:v>
                </c:pt>
                <c:pt idx="1">
                  <c:v>116221.1</c:v>
                </c:pt>
                <c:pt idx="2">
                  <c:v>135364</c:v>
                </c:pt>
                <c:pt idx="3">
                  <c:v>132398.41666666669</c:v>
                </c:pt>
                <c:pt idx="4">
                  <c:v>132548</c:v>
                </c:pt>
              </c:numCache>
            </c:numRef>
          </c:val>
          <c:extLst>
            <c:ext xmlns:c16="http://schemas.microsoft.com/office/drawing/2014/chart" uri="{C3380CC4-5D6E-409C-BE32-E72D297353CC}">
              <c16:uniqueId val="{00000004-3295-4D0A-9120-58550C949AE7}"/>
            </c:ext>
          </c:extLst>
        </c:ser>
        <c:ser>
          <c:idx val="5"/>
          <c:order val="5"/>
          <c:tx>
            <c:strRef>
              <c:f>Sheet1!$A$7</c:f>
              <c:strCache>
                <c:ptCount val="1"/>
                <c:pt idx="0">
                  <c:v>Other Operating Revenues</c:v>
                </c:pt>
              </c:strCache>
            </c:strRef>
          </c:tx>
          <c:spPr>
            <a:solidFill>
              <a:srgbClr val="FF0000"/>
            </a:solidFill>
            <a:ln>
              <a:noFill/>
            </a:ln>
            <a:effectLst/>
          </c:spPr>
          <c:invertIfNegative val="0"/>
          <c:cat>
            <c:strRef>
              <c:f>Sheet1!$B$1:$F$1</c:f>
              <c:strCache>
                <c:ptCount val="5"/>
                <c:pt idx="0">
                  <c:v>FY 2016</c:v>
                </c:pt>
                <c:pt idx="1">
                  <c:v>FY 2017</c:v>
                </c:pt>
                <c:pt idx="2">
                  <c:v>FY 2018</c:v>
                </c:pt>
                <c:pt idx="3">
                  <c:v>FY 2019</c:v>
                </c:pt>
                <c:pt idx="4">
                  <c:v>FY 2020</c:v>
                </c:pt>
              </c:strCache>
            </c:strRef>
          </c:cat>
          <c:val>
            <c:numRef>
              <c:f>Sheet1!$B$7:$F$7</c:f>
              <c:numCache>
                <c:formatCode>_(* #,##0_);_(* \(#,##0\);_(* "-"_);_(@_)</c:formatCode>
                <c:ptCount val="5"/>
                <c:pt idx="0">
                  <c:v>36000</c:v>
                </c:pt>
                <c:pt idx="1">
                  <c:v>30714</c:v>
                </c:pt>
                <c:pt idx="2">
                  <c:v>29000</c:v>
                </c:pt>
                <c:pt idx="3">
                  <c:v>38916</c:v>
                </c:pt>
                <c:pt idx="4">
                  <c:v>46635</c:v>
                </c:pt>
              </c:numCache>
            </c:numRef>
          </c:val>
          <c:extLst>
            <c:ext xmlns:c16="http://schemas.microsoft.com/office/drawing/2014/chart" uri="{C3380CC4-5D6E-409C-BE32-E72D297353CC}">
              <c16:uniqueId val="{00000005-3295-4D0A-9120-58550C949AE7}"/>
            </c:ext>
          </c:extLst>
        </c:ser>
        <c:ser>
          <c:idx val="6"/>
          <c:order val="6"/>
          <c:tx>
            <c:strRef>
              <c:f>Sheet1!$A$8</c:f>
              <c:strCache>
                <c:ptCount val="1"/>
                <c:pt idx="0">
                  <c:v>Patient Medical Services Net</c:v>
                </c:pt>
              </c:strCache>
            </c:strRef>
          </c:tx>
          <c:spPr>
            <a:solidFill>
              <a:srgbClr val="FFC000"/>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FY 2016</c:v>
                </c:pt>
                <c:pt idx="1">
                  <c:v>FY 2017</c:v>
                </c:pt>
                <c:pt idx="2">
                  <c:v>FY 2018</c:v>
                </c:pt>
                <c:pt idx="3">
                  <c:v>FY 2019</c:v>
                </c:pt>
                <c:pt idx="4">
                  <c:v>FY 2020</c:v>
                </c:pt>
              </c:strCache>
            </c:strRef>
          </c:cat>
          <c:val>
            <c:numRef>
              <c:f>Sheet1!$B$8:$F$8</c:f>
              <c:numCache>
                <c:formatCode>_(* #,##0_);_(* \(#,##0\);_(* "-"_);_(@_)</c:formatCode>
                <c:ptCount val="5"/>
                <c:pt idx="0">
                  <c:v>192330</c:v>
                </c:pt>
                <c:pt idx="1">
                  <c:v>203941</c:v>
                </c:pt>
                <c:pt idx="2">
                  <c:v>201625</c:v>
                </c:pt>
                <c:pt idx="3">
                  <c:v>223597</c:v>
                </c:pt>
                <c:pt idx="4">
                  <c:v>226536</c:v>
                </c:pt>
              </c:numCache>
            </c:numRef>
          </c:val>
          <c:extLst>
            <c:ext xmlns:c16="http://schemas.microsoft.com/office/drawing/2014/chart" uri="{C3380CC4-5D6E-409C-BE32-E72D297353CC}">
              <c16:uniqueId val="{00000006-3295-4D0A-9120-58550C949AE7}"/>
            </c:ext>
          </c:extLst>
        </c:ser>
        <c:ser>
          <c:idx val="7"/>
          <c:order val="7"/>
          <c:tx>
            <c:strRef>
              <c:f>Sheet1!$A$9</c:f>
              <c:strCache>
                <c:ptCount val="1"/>
                <c:pt idx="0">
                  <c:v>Operating Revenues Lost</c:v>
                </c:pt>
              </c:strCache>
            </c:strRef>
          </c:tx>
          <c:spPr>
            <a:noFill/>
            <a:ln>
              <a:solidFill>
                <a:sysClr val="windowText" lastClr="000000"/>
              </a:solidFill>
              <a:prstDash val="dash"/>
            </a:ln>
            <a:effectLst/>
          </c:spPr>
          <c:invertIfNegative val="0"/>
          <c:dLbls>
            <c:dLbl>
              <c:idx val="4"/>
              <c:layout>
                <c:manualLayout>
                  <c:x val="4.8449612403100632E-2"/>
                  <c:y val="-5.26099397574764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295-4D0A-9120-58550C949AE7}"/>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FY 2016</c:v>
                </c:pt>
                <c:pt idx="1">
                  <c:v>FY 2017</c:v>
                </c:pt>
                <c:pt idx="2">
                  <c:v>FY 2018</c:v>
                </c:pt>
                <c:pt idx="3">
                  <c:v>FY 2019</c:v>
                </c:pt>
                <c:pt idx="4">
                  <c:v>FY 2020</c:v>
                </c:pt>
              </c:strCache>
            </c:strRef>
          </c:cat>
          <c:val>
            <c:numRef>
              <c:f>Sheet1!$B$9:$F$9</c:f>
              <c:numCache>
                <c:formatCode>General</c:formatCode>
                <c:ptCount val="5"/>
                <c:pt idx="4" formatCode="_(* #,##0_);_(* \(#,##0\);_(* &quot;-&quot;??_);_(@_)">
                  <c:v>80300</c:v>
                </c:pt>
              </c:numCache>
            </c:numRef>
          </c:val>
          <c:extLst>
            <c:ext xmlns:c16="http://schemas.microsoft.com/office/drawing/2014/chart" uri="{C3380CC4-5D6E-409C-BE32-E72D297353CC}">
              <c16:uniqueId val="{00000008-3295-4D0A-9120-58550C949AE7}"/>
            </c:ext>
          </c:extLst>
        </c:ser>
        <c:dLbls>
          <c:showLegendKey val="0"/>
          <c:showVal val="0"/>
          <c:showCatName val="0"/>
          <c:showSerName val="0"/>
          <c:showPercent val="0"/>
          <c:showBubbleSize val="0"/>
        </c:dLbls>
        <c:gapWidth val="150"/>
        <c:overlap val="100"/>
        <c:axId val="1402019968"/>
        <c:axId val="1110773600"/>
      </c:barChart>
      <c:catAx>
        <c:axId val="1402019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110773600"/>
        <c:crosses val="autoZero"/>
        <c:auto val="1"/>
        <c:lblAlgn val="ctr"/>
        <c:lblOffset val="100"/>
        <c:noMultiLvlLbl val="0"/>
      </c:catAx>
      <c:valAx>
        <c:axId val="1110773600"/>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02019968"/>
        <c:crosses val="autoZero"/>
        <c:crossBetween val="between"/>
        <c:dispUnits>
          <c:builtInUnit val="thousands"/>
          <c:dispUnitsLbl>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a:t>Millions</a:t>
                  </a:r>
                </a:p>
              </c:rich>
            </c:tx>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layout>
        <c:manualLayout>
          <c:xMode val="edge"/>
          <c:yMode val="edge"/>
          <c:x val="7.884544955136423E-2"/>
          <c:y val="0.81779053638041932"/>
          <c:w val="0.85199902337789168"/>
          <c:h val="0.17608623435382334"/>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FTE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Schools &amp; Colleges</c:v>
                </c:pt>
                <c:pt idx="1">
                  <c:v>Campus Operations</c:v>
                </c:pt>
                <c:pt idx="2">
                  <c:v>Provost</c:v>
                </c:pt>
                <c:pt idx="3">
                  <c:v>RSCH, Grad Studies &amp; Econ Dev</c:v>
                </c:pt>
                <c:pt idx="4">
                  <c:v>Intercollegiate Athletics</c:v>
                </c:pt>
                <c:pt idx="5">
                  <c:v>Vice Chancellor Student Affrs</c:v>
                </c:pt>
                <c:pt idx="6">
                  <c:v>Information &amp; Access Tech Svcs</c:v>
                </c:pt>
                <c:pt idx="7">
                  <c:v>Extension</c:v>
                </c:pt>
                <c:pt idx="8">
                  <c:v>VC Advancement</c:v>
                </c:pt>
                <c:pt idx="9">
                  <c:v>VC HR &amp; Finance Svcs</c:v>
                </c:pt>
                <c:pt idx="10">
                  <c:v>VC Strategic Comm &amp; Marketing</c:v>
                </c:pt>
                <c:pt idx="11">
                  <c:v>VC Inclusion-Diversity-Equity</c:v>
                </c:pt>
                <c:pt idx="12">
                  <c:v>Chancellor</c:v>
                </c:pt>
              </c:strCache>
            </c:strRef>
          </c:cat>
          <c:val>
            <c:numRef>
              <c:f>Sheet1!$B$2:$B$14</c:f>
              <c:numCache>
                <c:formatCode>#,##0</c:formatCode>
                <c:ptCount val="13"/>
                <c:pt idx="0">
                  <c:v>2196</c:v>
                </c:pt>
                <c:pt idx="1">
                  <c:v>1233</c:v>
                </c:pt>
                <c:pt idx="2" formatCode="General">
                  <c:v>509</c:v>
                </c:pt>
                <c:pt idx="3" formatCode="General">
                  <c:v>371</c:v>
                </c:pt>
                <c:pt idx="4" formatCode="General">
                  <c:v>340</c:v>
                </c:pt>
                <c:pt idx="5" formatCode="General">
                  <c:v>311</c:v>
                </c:pt>
                <c:pt idx="6" formatCode="General">
                  <c:v>290</c:v>
                </c:pt>
                <c:pt idx="7" formatCode="General">
                  <c:v>145</c:v>
                </c:pt>
                <c:pt idx="8" formatCode="General">
                  <c:v>133</c:v>
                </c:pt>
                <c:pt idx="9" formatCode="General">
                  <c:v>101</c:v>
                </c:pt>
                <c:pt idx="10" formatCode="General">
                  <c:v>51</c:v>
                </c:pt>
                <c:pt idx="11" formatCode="General">
                  <c:v>39</c:v>
                </c:pt>
                <c:pt idx="12" formatCode="General">
                  <c:v>4</c:v>
                </c:pt>
              </c:numCache>
            </c:numRef>
          </c:val>
          <c:extLst>
            <c:ext xmlns:c16="http://schemas.microsoft.com/office/drawing/2014/chart" uri="{C3380CC4-5D6E-409C-BE32-E72D297353CC}">
              <c16:uniqueId val="{00000000-1B28-4875-A760-FA3E76596237}"/>
            </c:ext>
          </c:extLst>
        </c:ser>
        <c:dLbls>
          <c:showLegendKey val="0"/>
          <c:showVal val="0"/>
          <c:showCatName val="0"/>
          <c:showSerName val="0"/>
          <c:showPercent val="0"/>
          <c:showBubbleSize val="0"/>
        </c:dLbls>
        <c:gapWidth val="182"/>
        <c:axId val="1952858495"/>
        <c:axId val="1954231263"/>
      </c:barChart>
      <c:catAx>
        <c:axId val="195285849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54231263"/>
        <c:crosses val="autoZero"/>
        <c:auto val="1"/>
        <c:lblAlgn val="ctr"/>
        <c:lblOffset val="100"/>
        <c:noMultiLvlLbl val="0"/>
      </c:catAx>
      <c:valAx>
        <c:axId val="1954231263"/>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9528584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drawing1.xml><?xml version="1.0" encoding="utf-8"?>
<c:userShapes xmlns:c="http://schemas.openxmlformats.org/drawingml/2006/chart">
  <cdr:relSizeAnchor xmlns:cdr="http://schemas.openxmlformats.org/drawingml/2006/chartDrawing">
    <cdr:from>
      <cdr:x>0.19169</cdr:x>
      <cdr:y>0.08561</cdr:y>
    </cdr:from>
    <cdr:to>
      <cdr:x>0.19748</cdr:x>
      <cdr:y>0.90389</cdr:y>
    </cdr:to>
    <cdr:sp macro="" textlink="">
      <cdr:nvSpPr>
        <cdr:cNvPr id="2" name="Rectangle 1"/>
        <cdr:cNvSpPr/>
      </cdr:nvSpPr>
      <cdr:spPr>
        <a:xfrm xmlns:a="http://schemas.openxmlformats.org/drawingml/2006/main">
          <a:off x="1989085" y="420013"/>
          <a:ext cx="60080" cy="4014361"/>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0.27915</cdr:x>
      <cdr:y>0.09097</cdr:y>
    </cdr:from>
    <cdr:to>
      <cdr:x>0.29348</cdr:x>
      <cdr:y>0.90925</cdr:y>
    </cdr:to>
    <cdr:sp macro="" textlink="">
      <cdr:nvSpPr>
        <cdr:cNvPr id="3" name="Rectangle 2"/>
        <cdr:cNvSpPr/>
      </cdr:nvSpPr>
      <cdr:spPr>
        <a:xfrm xmlns:a="http://schemas.openxmlformats.org/drawingml/2006/main" flipH="1">
          <a:off x="2896610" y="446273"/>
          <a:ext cx="148696" cy="4014360"/>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0.36836</cdr:x>
      <cdr:y>0.09097</cdr:y>
    </cdr:from>
    <cdr:to>
      <cdr:x>0.3756</cdr:x>
      <cdr:y>0.90924</cdr:y>
    </cdr:to>
    <cdr:sp macro="" textlink="">
      <cdr:nvSpPr>
        <cdr:cNvPr id="4" name="Rectangle 3"/>
        <cdr:cNvSpPr/>
      </cdr:nvSpPr>
      <cdr:spPr>
        <a:xfrm xmlns:a="http://schemas.openxmlformats.org/drawingml/2006/main" flipH="1">
          <a:off x="3822301" y="446297"/>
          <a:ext cx="75126" cy="4014311"/>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0.38325</cdr:x>
      <cdr:y>0.09097</cdr:y>
    </cdr:from>
    <cdr:to>
      <cdr:x>0.3905</cdr:x>
      <cdr:y>0.90924</cdr:y>
    </cdr:to>
    <cdr:sp macro="" textlink="">
      <cdr:nvSpPr>
        <cdr:cNvPr id="5" name="Rectangle 4"/>
        <cdr:cNvSpPr/>
      </cdr:nvSpPr>
      <cdr:spPr>
        <a:xfrm xmlns:a="http://schemas.openxmlformats.org/drawingml/2006/main" flipH="1">
          <a:off x="3976808" y="446297"/>
          <a:ext cx="75230" cy="4014311"/>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0.5328</cdr:x>
      <cdr:y>0.09097</cdr:y>
    </cdr:from>
    <cdr:to>
      <cdr:x>0.54004</cdr:x>
      <cdr:y>0.90924</cdr:y>
    </cdr:to>
    <cdr:sp macro="" textlink="">
      <cdr:nvSpPr>
        <cdr:cNvPr id="6" name="Rectangle 5"/>
        <cdr:cNvSpPr/>
      </cdr:nvSpPr>
      <cdr:spPr>
        <a:xfrm xmlns:a="http://schemas.openxmlformats.org/drawingml/2006/main" flipH="1">
          <a:off x="5528651" y="446297"/>
          <a:ext cx="75126" cy="4014311"/>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0.68431</cdr:x>
      <cdr:y>0.08561</cdr:y>
    </cdr:from>
    <cdr:to>
      <cdr:x>0.69156</cdr:x>
      <cdr:y>0.90389</cdr:y>
    </cdr:to>
    <cdr:sp macro="" textlink="">
      <cdr:nvSpPr>
        <cdr:cNvPr id="7" name="Rectangle 6"/>
        <cdr:cNvSpPr/>
      </cdr:nvSpPr>
      <cdr:spPr>
        <a:xfrm xmlns:a="http://schemas.openxmlformats.org/drawingml/2006/main" flipH="1">
          <a:off x="7100762" y="420013"/>
          <a:ext cx="75230" cy="4014361"/>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0.79163</cdr:x>
      <cdr:y>0.08561</cdr:y>
    </cdr:from>
    <cdr:to>
      <cdr:x>0.82375</cdr:x>
      <cdr:y>0.90388</cdr:y>
    </cdr:to>
    <cdr:sp macro="" textlink="">
      <cdr:nvSpPr>
        <cdr:cNvPr id="8" name="Rectangle 7"/>
        <cdr:cNvSpPr/>
      </cdr:nvSpPr>
      <cdr:spPr>
        <a:xfrm xmlns:a="http://schemas.openxmlformats.org/drawingml/2006/main" flipH="1">
          <a:off x="8214337" y="420013"/>
          <a:ext cx="333285" cy="4014312"/>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0.98073</cdr:x>
      <cdr:y>0.08561</cdr:y>
    </cdr:from>
    <cdr:to>
      <cdr:x>0.98797</cdr:x>
      <cdr:y>0.90388</cdr:y>
    </cdr:to>
    <cdr:sp macro="" textlink="">
      <cdr:nvSpPr>
        <cdr:cNvPr id="9" name="Rectangle 8"/>
        <cdr:cNvSpPr/>
      </cdr:nvSpPr>
      <cdr:spPr>
        <a:xfrm xmlns:a="http://schemas.openxmlformats.org/drawingml/2006/main" flipH="1">
          <a:off x="10176619" y="420013"/>
          <a:ext cx="75126" cy="4014312"/>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0.14776</cdr:x>
      <cdr:y>0.11422</cdr:y>
    </cdr:from>
    <cdr:to>
      <cdr:x>0.16038</cdr:x>
      <cdr:y>0.90601</cdr:y>
    </cdr:to>
    <cdr:sp macro="" textlink="">
      <cdr:nvSpPr>
        <cdr:cNvPr id="2" name="Rectangle 1"/>
        <cdr:cNvSpPr/>
      </cdr:nvSpPr>
      <cdr:spPr>
        <a:xfrm xmlns:a="http://schemas.openxmlformats.org/drawingml/2006/main">
          <a:off x="1687191" y="583835"/>
          <a:ext cx="144143" cy="4047307"/>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0.21673</cdr:x>
      <cdr:y>0.11422</cdr:y>
    </cdr:from>
    <cdr:to>
      <cdr:x>0.22979</cdr:x>
      <cdr:y>0.90601</cdr:y>
    </cdr:to>
    <cdr:sp macro="" textlink="">
      <cdr:nvSpPr>
        <cdr:cNvPr id="3" name="Rectangle 2"/>
        <cdr:cNvSpPr/>
      </cdr:nvSpPr>
      <cdr:spPr>
        <a:xfrm xmlns:a="http://schemas.openxmlformats.org/drawingml/2006/main" flipH="1">
          <a:off x="2474800" y="583835"/>
          <a:ext cx="149027" cy="4047308"/>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0.33015</cdr:x>
      <cdr:y>0.11422</cdr:y>
    </cdr:from>
    <cdr:to>
      <cdr:x>0.34123</cdr:x>
      <cdr:y>0.90601</cdr:y>
    </cdr:to>
    <cdr:sp macro="" textlink="">
      <cdr:nvSpPr>
        <cdr:cNvPr id="4" name="Rectangle 3"/>
        <cdr:cNvSpPr/>
      </cdr:nvSpPr>
      <cdr:spPr>
        <a:xfrm xmlns:a="http://schemas.openxmlformats.org/drawingml/2006/main" flipH="1">
          <a:off x="3769885" y="583835"/>
          <a:ext cx="126476" cy="4047308"/>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0.36352</cdr:x>
      <cdr:y>0.11422</cdr:y>
    </cdr:from>
    <cdr:to>
      <cdr:x>0.37387</cdr:x>
      <cdr:y>0.90601</cdr:y>
    </cdr:to>
    <cdr:sp macro="" textlink="">
      <cdr:nvSpPr>
        <cdr:cNvPr id="5" name="Rectangle 4"/>
        <cdr:cNvSpPr/>
      </cdr:nvSpPr>
      <cdr:spPr>
        <a:xfrm xmlns:a="http://schemas.openxmlformats.org/drawingml/2006/main" flipH="1">
          <a:off x="4150922" y="583834"/>
          <a:ext cx="118193" cy="4047307"/>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0.51274</cdr:x>
      <cdr:y>0.11422</cdr:y>
    </cdr:from>
    <cdr:to>
      <cdr:x>0.52141</cdr:x>
      <cdr:y>0.90601</cdr:y>
    </cdr:to>
    <cdr:sp macro="" textlink="">
      <cdr:nvSpPr>
        <cdr:cNvPr id="6" name="Rectangle 5"/>
        <cdr:cNvSpPr/>
      </cdr:nvSpPr>
      <cdr:spPr>
        <a:xfrm xmlns:a="http://schemas.openxmlformats.org/drawingml/2006/main" flipH="1">
          <a:off x="5854705" y="583835"/>
          <a:ext cx="99053" cy="4047307"/>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0.66948</cdr:x>
      <cdr:y>0.11422</cdr:y>
    </cdr:from>
    <cdr:to>
      <cdr:x>0.67921</cdr:x>
      <cdr:y>0.90601</cdr:y>
    </cdr:to>
    <cdr:sp macro="" textlink="">
      <cdr:nvSpPr>
        <cdr:cNvPr id="7" name="Rectangle 6"/>
        <cdr:cNvSpPr/>
      </cdr:nvSpPr>
      <cdr:spPr>
        <a:xfrm xmlns:a="http://schemas.openxmlformats.org/drawingml/2006/main" flipH="1">
          <a:off x="7644521" y="583834"/>
          <a:ext cx="111107" cy="4047307"/>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0.78834</cdr:x>
      <cdr:y>0.11422</cdr:y>
    </cdr:from>
    <cdr:to>
      <cdr:x>0.81177</cdr:x>
      <cdr:y>0.91447</cdr:y>
    </cdr:to>
    <cdr:sp macro="" textlink="">
      <cdr:nvSpPr>
        <cdr:cNvPr id="8" name="Rectangle 7"/>
        <cdr:cNvSpPr/>
      </cdr:nvSpPr>
      <cdr:spPr>
        <a:xfrm xmlns:a="http://schemas.openxmlformats.org/drawingml/2006/main" flipH="1">
          <a:off x="9001766" y="583836"/>
          <a:ext cx="267477" cy="4090568"/>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dr:relSizeAnchor xmlns:cdr="http://schemas.openxmlformats.org/drawingml/2006/chartDrawing">
    <cdr:from>
      <cdr:x>0.98474</cdr:x>
      <cdr:y>0.09656</cdr:y>
    </cdr:from>
    <cdr:to>
      <cdr:x>0.99198</cdr:x>
      <cdr:y>0.91483</cdr:y>
    </cdr:to>
    <cdr:sp macro="" textlink="">
      <cdr:nvSpPr>
        <cdr:cNvPr id="9" name="Rectangle 8"/>
        <cdr:cNvSpPr/>
      </cdr:nvSpPr>
      <cdr:spPr>
        <a:xfrm xmlns:a="http://schemas.openxmlformats.org/drawingml/2006/main" flipH="1">
          <a:off x="11244328" y="493595"/>
          <a:ext cx="82671" cy="4182662"/>
        </a:xfrm>
        <a:prstGeom xmlns:a="http://schemas.openxmlformats.org/drawingml/2006/main" prst="rect">
          <a:avLst/>
        </a:prstGeom>
        <a:solidFill xmlns:a="http://schemas.openxmlformats.org/drawingml/2006/main">
          <a:srgbClr val="B2B2B2">
            <a:alpha val="30196"/>
          </a:srgb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l"/>
          <a:endParaRPr lang="en-US"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0.24947</cdr:x>
      <cdr:y>0.15276</cdr:y>
    </cdr:from>
    <cdr:to>
      <cdr:x>0.36267</cdr:x>
      <cdr:y>0.16735</cdr:y>
    </cdr:to>
    <cdr:cxnSp macro="">
      <cdr:nvCxnSpPr>
        <cdr:cNvPr id="2" name="Straight Arrow Connector 1">
          <a:extLst xmlns:a="http://schemas.openxmlformats.org/drawingml/2006/main">
            <a:ext uri="{FF2B5EF4-FFF2-40B4-BE49-F238E27FC236}">
              <a16:creationId xmlns:a16="http://schemas.microsoft.com/office/drawing/2014/main" id="{822A7697-F4B9-4DCB-92DE-28FE75FEC2E6}"/>
            </a:ext>
          </a:extLst>
        </cdr:cNvPr>
        <cdr:cNvCxnSpPr/>
      </cdr:nvCxnSpPr>
      <cdr:spPr>
        <a:xfrm xmlns:a="http://schemas.openxmlformats.org/drawingml/2006/main" flipV="1">
          <a:off x="1368699" y="409651"/>
          <a:ext cx="621035" cy="39107"/>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0.26251</cdr:x>
      <cdr:y>0.06815</cdr:y>
    </cdr:from>
    <cdr:to>
      <cdr:x>0.40923</cdr:x>
      <cdr:y>0.139</cdr:y>
    </cdr:to>
    <cdr:sp macro="" textlink="">
      <cdr:nvSpPr>
        <cdr:cNvPr id="3" name="TextBox 9">
          <a:extLst xmlns:a="http://schemas.openxmlformats.org/drawingml/2006/main">
            <a:ext uri="{FF2B5EF4-FFF2-40B4-BE49-F238E27FC236}">
              <a16:creationId xmlns:a16="http://schemas.microsoft.com/office/drawing/2014/main" id="{DCDFB03C-A3F3-4D6C-BCA8-06D8D4AD2262}"/>
            </a:ext>
          </a:extLst>
        </cdr:cNvPr>
        <cdr:cNvSpPr txBox="1"/>
      </cdr:nvSpPr>
      <cdr:spPr>
        <a:xfrm xmlns:a="http://schemas.openxmlformats.org/drawingml/2006/main">
          <a:off x="1440224" y="182747"/>
          <a:ext cx="804951" cy="1899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2.2%</a:t>
          </a:r>
        </a:p>
      </cdr:txBody>
    </cdr:sp>
  </cdr:relSizeAnchor>
  <cdr:relSizeAnchor xmlns:cdr="http://schemas.openxmlformats.org/drawingml/2006/chartDrawing">
    <cdr:from>
      <cdr:x>0.42933</cdr:x>
      <cdr:y>0.15549</cdr:y>
    </cdr:from>
    <cdr:to>
      <cdr:x>0.53067</cdr:x>
      <cdr:y>0.17459</cdr:y>
    </cdr:to>
    <cdr:cxnSp macro="">
      <cdr:nvCxnSpPr>
        <cdr:cNvPr id="5" name="Straight Arrow Connector 4">
          <a:extLst xmlns:a="http://schemas.openxmlformats.org/drawingml/2006/main">
            <a:ext uri="{FF2B5EF4-FFF2-40B4-BE49-F238E27FC236}">
              <a16:creationId xmlns:a16="http://schemas.microsoft.com/office/drawing/2014/main" id="{822A7697-F4B9-4DCB-92DE-28FE75FEC2E6}"/>
            </a:ext>
          </a:extLst>
        </cdr:cNvPr>
        <cdr:cNvCxnSpPr/>
      </cdr:nvCxnSpPr>
      <cdr:spPr>
        <a:xfrm xmlns:a="http://schemas.openxmlformats.org/drawingml/2006/main" flipV="1">
          <a:off x="2355494" y="416967"/>
          <a:ext cx="555955" cy="51207"/>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0.42784</cdr:x>
      <cdr:y>0.07633</cdr:y>
    </cdr:from>
    <cdr:to>
      <cdr:x>0.57456</cdr:x>
      <cdr:y>0.14718</cdr:y>
    </cdr:to>
    <cdr:sp macro="" textlink="">
      <cdr:nvSpPr>
        <cdr:cNvPr id="6" name="TextBox 9">
          <a:extLst xmlns:a="http://schemas.openxmlformats.org/drawingml/2006/main">
            <a:ext uri="{FF2B5EF4-FFF2-40B4-BE49-F238E27FC236}">
              <a16:creationId xmlns:a16="http://schemas.microsoft.com/office/drawing/2014/main" id="{DCDFB03C-A3F3-4D6C-BCA8-06D8D4AD2262}"/>
            </a:ext>
          </a:extLst>
        </cdr:cNvPr>
        <cdr:cNvSpPr txBox="1"/>
      </cdr:nvSpPr>
      <cdr:spPr>
        <a:xfrm xmlns:a="http://schemas.openxmlformats.org/drawingml/2006/main">
          <a:off x="2347309" y="204693"/>
          <a:ext cx="804951" cy="1899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1.2%</a:t>
          </a:r>
        </a:p>
      </cdr:txBody>
    </cdr:sp>
  </cdr:relSizeAnchor>
  <cdr:relSizeAnchor xmlns:cdr="http://schemas.openxmlformats.org/drawingml/2006/chartDrawing">
    <cdr:from>
      <cdr:x>0.596</cdr:x>
      <cdr:y>0.12821</cdr:y>
    </cdr:from>
    <cdr:to>
      <cdr:x>0.69733</cdr:x>
      <cdr:y>0.15276</cdr:y>
    </cdr:to>
    <cdr:cxnSp macro="">
      <cdr:nvCxnSpPr>
        <cdr:cNvPr id="9" name="Straight Arrow Connector 8">
          <a:extLst xmlns:a="http://schemas.openxmlformats.org/drawingml/2006/main">
            <a:ext uri="{FF2B5EF4-FFF2-40B4-BE49-F238E27FC236}">
              <a16:creationId xmlns:a16="http://schemas.microsoft.com/office/drawing/2014/main" id="{822A7697-F4B9-4DCB-92DE-28FE75FEC2E6}"/>
            </a:ext>
          </a:extLst>
        </cdr:cNvPr>
        <cdr:cNvCxnSpPr/>
      </cdr:nvCxnSpPr>
      <cdr:spPr>
        <a:xfrm xmlns:a="http://schemas.openxmlformats.org/drawingml/2006/main" flipV="1">
          <a:off x="3269894" y="343815"/>
          <a:ext cx="555955" cy="65836"/>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0.58784</cdr:x>
      <cdr:y>0.05451</cdr:y>
    </cdr:from>
    <cdr:to>
      <cdr:x>0.73456</cdr:x>
      <cdr:y>0.12536</cdr:y>
    </cdr:to>
    <cdr:sp macro="" textlink="">
      <cdr:nvSpPr>
        <cdr:cNvPr id="10" name="TextBox 9">
          <a:extLst xmlns:a="http://schemas.openxmlformats.org/drawingml/2006/main">
            <a:ext uri="{FF2B5EF4-FFF2-40B4-BE49-F238E27FC236}">
              <a16:creationId xmlns:a16="http://schemas.microsoft.com/office/drawing/2014/main" id="{DCDFB03C-A3F3-4D6C-BCA8-06D8D4AD2262}"/>
            </a:ext>
          </a:extLst>
        </cdr:cNvPr>
        <cdr:cNvSpPr txBox="1"/>
      </cdr:nvSpPr>
      <cdr:spPr>
        <a:xfrm xmlns:a="http://schemas.openxmlformats.org/drawingml/2006/main">
          <a:off x="3225133" y="146171"/>
          <a:ext cx="804951" cy="18999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4.5%</a:t>
          </a:r>
        </a:p>
      </cdr:txBody>
    </cdr:sp>
  </cdr:relSizeAnchor>
  <cdr:relSizeAnchor xmlns:cdr="http://schemas.openxmlformats.org/drawingml/2006/chartDrawing">
    <cdr:from>
      <cdr:x>0.75733</cdr:x>
      <cdr:y>0.13367</cdr:y>
    </cdr:from>
    <cdr:to>
      <cdr:x>0.85733</cdr:x>
      <cdr:y>0.15276</cdr:y>
    </cdr:to>
    <cdr:cxnSp macro="">
      <cdr:nvCxnSpPr>
        <cdr:cNvPr id="13" name="Straight Arrow Connector 12">
          <a:extLst xmlns:a="http://schemas.openxmlformats.org/drawingml/2006/main">
            <a:ext uri="{FF2B5EF4-FFF2-40B4-BE49-F238E27FC236}">
              <a16:creationId xmlns:a16="http://schemas.microsoft.com/office/drawing/2014/main" id="{822A7697-F4B9-4DCB-92DE-28FE75FEC2E6}"/>
            </a:ext>
          </a:extLst>
        </cdr:cNvPr>
        <cdr:cNvCxnSpPr/>
      </cdr:nvCxnSpPr>
      <cdr:spPr>
        <a:xfrm xmlns:a="http://schemas.openxmlformats.org/drawingml/2006/main">
          <a:off x="4155034" y="358445"/>
          <a:ext cx="548640" cy="51207"/>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0.76917</cdr:x>
      <cdr:y>0.04087</cdr:y>
    </cdr:from>
    <cdr:to>
      <cdr:x>0.91589</cdr:x>
      <cdr:y>0.11172</cdr:y>
    </cdr:to>
    <cdr:sp macro="" textlink="">
      <cdr:nvSpPr>
        <cdr:cNvPr id="14" name="TextBox 9">
          <a:extLst xmlns:a="http://schemas.openxmlformats.org/drawingml/2006/main">
            <a:ext uri="{FF2B5EF4-FFF2-40B4-BE49-F238E27FC236}">
              <a16:creationId xmlns:a16="http://schemas.microsoft.com/office/drawing/2014/main" id="{DCDFB03C-A3F3-4D6C-BCA8-06D8D4AD2262}"/>
            </a:ext>
          </a:extLst>
        </cdr:cNvPr>
        <cdr:cNvSpPr txBox="1"/>
      </cdr:nvSpPr>
      <cdr:spPr>
        <a:xfrm xmlns:a="http://schemas.openxmlformats.org/drawingml/2006/main">
          <a:off x="6050434" y="180150"/>
          <a:ext cx="1154126" cy="31229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a:t>-1.4%</a:t>
          </a:r>
        </a:p>
      </cdr:txBody>
    </cdr:sp>
  </cdr:relSizeAnchor>
</c:userShapes>
</file>

<file path=ppt/drawings/drawing4.xml><?xml version="1.0" encoding="utf-8"?>
<c:userShapes xmlns:c="http://schemas.openxmlformats.org/drawingml/2006/chart">
  <cdr:relSizeAnchor xmlns:cdr="http://schemas.openxmlformats.org/drawingml/2006/chartDrawing">
    <cdr:from>
      <cdr:x>0.25779</cdr:x>
      <cdr:y>0.11603</cdr:y>
    </cdr:from>
    <cdr:to>
      <cdr:x>0.36628</cdr:x>
      <cdr:y>0.13754</cdr:y>
    </cdr:to>
    <cdr:cxnSp macro="">
      <cdr:nvCxnSpPr>
        <cdr:cNvPr id="2" name="Straight Arrow Connector 1">
          <a:extLst xmlns:a="http://schemas.openxmlformats.org/drawingml/2006/main">
            <a:ext uri="{FF2B5EF4-FFF2-40B4-BE49-F238E27FC236}">
              <a16:creationId xmlns:a16="http://schemas.microsoft.com/office/drawing/2014/main" id="{4B266882-4378-4A95-B914-3CA612F6EFDD}"/>
            </a:ext>
          </a:extLst>
        </cdr:cNvPr>
        <cdr:cNvCxnSpPr/>
      </cdr:nvCxnSpPr>
      <cdr:spPr>
        <a:xfrm xmlns:a="http://schemas.openxmlformats.org/drawingml/2006/main">
          <a:off x="1689327" y="481318"/>
          <a:ext cx="710973" cy="89225"/>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0.42636</cdr:x>
      <cdr:y>0.13416</cdr:y>
    </cdr:from>
    <cdr:to>
      <cdr:x>0.52907</cdr:x>
      <cdr:y>0.1469</cdr:y>
    </cdr:to>
    <cdr:cxnSp macro="">
      <cdr:nvCxnSpPr>
        <cdr:cNvPr id="4" name="Straight Arrow Connector 3">
          <a:extLst xmlns:a="http://schemas.openxmlformats.org/drawingml/2006/main">
            <a:ext uri="{FF2B5EF4-FFF2-40B4-BE49-F238E27FC236}">
              <a16:creationId xmlns:a16="http://schemas.microsoft.com/office/drawing/2014/main" id="{D65F952E-C574-4973-8875-A0586A873ED3}"/>
            </a:ext>
          </a:extLst>
        </cdr:cNvPr>
        <cdr:cNvCxnSpPr/>
      </cdr:nvCxnSpPr>
      <cdr:spPr>
        <a:xfrm xmlns:a="http://schemas.openxmlformats.org/drawingml/2006/main">
          <a:off x="2794000" y="556494"/>
          <a:ext cx="673100" cy="52854"/>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0.59641</cdr:x>
      <cdr:y>0.12751</cdr:y>
    </cdr:from>
    <cdr:to>
      <cdr:x>0.69913</cdr:x>
      <cdr:y>0.14189</cdr:y>
    </cdr:to>
    <cdr:cxnSp macro="">
      <cdr:nvCxnSpPr>
        <cdr:cNvPr id="6" name="Straight Arrow Connector 5">
          <a:extLst xmlns:a="http://schemas.openxmlformats.org/drawingml/2006/main">
            <a:ext uri="{FF2B5EF4-FFF2-40B4-BE49-F238E27FC236}">
              <a16:creationId xmlns:a16="http://schemas.microsoft.com/office/drawing/2014/main" id="{D65F952E-C574-4973-8875-A0586A873ED3}"/>
            </a:ext>
          </a:extLst>
        </cdr:cNvPr>
        <cdr:cNvCxnSpPr/>
      </cdr:nvCxnSpPr>
      <cdr:spPr>
        <a:xfrm xmlns:a="http://schemas.openxmlformats.org/drawingml/2006/main" flipV="1">
          <a:off x="3908425" y="528920"/>
          <a:ext cx="673100" cy="59673"/>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0.76357</cdr:x>
      <cdr:y>0.12463</cdr:y>
    </cdr:from>
    <cdr:to>
      <cdr:x>0.86773</cdr:x>
      <cdr:y>0.13984</cdr:y>
    </cdr:to>
    <cdr:cxnSp macro="">
      <cdr:nvCxnSpPr>
        <cdr:cNvPr id="8" name="Straight Arrow Connector 7">
          <a:extLst xmlns:a="http://schemas.openxmlformats.org/drawingml/2006/main">
            <a:ext uri="{FF2B5EF4-FFF2-40B4-BE49-F238E27FC236}">
              <a16:creationId xmlns:a16="http://schemas.microsoft.com/office/drawing/2014/main" id="{D65F952E-C574-4973-8875-A0586A873ED3}"/>
            </a:ext>
          </a:extLst>
        </cdr:cNvPr>
        <cdr:cNvCxnSpPr/>
      </cdr:nvCxnSpPr>
      <cdr:spPr>
        <a:xfrm xmlns:a="http://schemas.openxmlformats.org/drawingml/2006/main">
          <a:off x="5003800" y="516985"/>
          <a:ext cx="682625" cy="63083"/>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0.28216</cdr:x>
      <cdr:y>0.05691</cdr:y>
    </cdr:from>
    <cdr:to>
      <cdr:x>0.45828</cdr:x>
      <cdr:y>0.13776</cdr:y>
    </cdr:to>
    <cdr:sp macro="" textlink="">
      <cdr:nvSpPr>
        <cdr:cNvPr id="10" name="TextBox 9">
          <a:extLst xmlns:a="http://schemas.openxmlformats.org/drawingml/2006/main">
            <a:ext uri="{FF2B5EF4-FFF2-40B4-BE49-F238E27FC236}">
              <a16:creationId xmlns:a16="http://schemas.microsoft.com/office/drawing/2014/main" id="{A9D7DF1C-10B3-43FE-AA01-214B09463BB6}"/>
            </a:ext>
          </a:extLst>
        </cdr:cNvPr>
        <cdr:cNvSpPr txBox="1"/>
      </cdr:nvSpPr>
      <cdr:spPr>
        <a:xfrm xmlns:a="http://schemas.openxmlformats.org/drawingml/2006/main">
          <a:off x="1849052" y="236054"/>
          <a:ext cx="1154127" cy="33540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-2.2%</a:t>
          </a:r>
        </a:p>
      </cdr:txBody>
    </cdr:sp>
  </cdr:relSizeAnchor>
  <cdr:relSizeAnchor xmlns:cdr="http://schemas.openxmlformats.org/drawingml/2006/chartDrawing">
    <cdr:from>
      <cdr:x>0.43362</cdr:x>
      <cdr:y>0.06506</cdr:y>
    </cdr:from>
    <cdr:to>
      <cdr:x>0.60974</cdr:x>
      <cdr:y>0.14592</cdr:y>
    </cdr:to>
    <cdr:sp macro="" textlink="">
      <cdr:nvSpPr>
        <cdr:cNvPr id="11" name="TextBox 1">
          <a:extLst xmlns:a="http://schemas.openxmlformats.org/drawingml/2006/main">
            <a:ext uri="{FF2B5EF4-FFF2-40B4-BE49-F238E27FC236}">
              <a16:creationId xmlns:a16="http://schemas.microsoft.com/office/drawing/2014/main" id="{EC455CBA-B4FD-48BD-85F3-8A069AB0327D}"/>
            </a:ext>
          </a:extLst>
        </cdr:cNvPr>
        <cdr:cNvSpPr txBox="1"/>
      </cdr:nvSpPr>
      <cdr:spPr>
        <a:xfrm xmlns:a="http://schemas.openxmlformats.org/drawingml/2006/main">
          <a:off x="2841625" y="269875"/>
          <a:ext cx="1154127" cy="33540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-1.2%</a:t>
          </a:r>
        </a:p>
      </cdr:txBody>
    </cdr:sp>
  </cdr:relSizeAnchor>
  <cdr:relSizeAnchor xmlns:cdr="http://schemas.openxmlformats.org/drawingml/2006/chartDrawing">
    <cdr:from>
      <cdr:x>0.59351</cdr:x>
      <cdr:y>0.05817</cdr:y>
    </cdr:from>
    <cdr:to>
      <cdr:x>0.76962</cdr:x>
      <cdr:y>0.13903</cdr:y>
    </cdr:to>
    <cdr:sp macro="" textlink="">
      <cdr:nvSpPr>
        <cdr:cNvPr id="12" name="TextBox 1">
          <a:extLst xmlns:a="http://schemas.openxmlformats.org/drawingml/2006/main">
            <a:ext uri="{FF2B5EF4-FFF2-40B4-BE49-F238E27FC236}">
              <a16:creationId xmlns:a16="http://schemas.microsoft.com/office/drawing/2014/main" id="{6E5EF7BD-9F1E-426C-9190-482745652197}"/>
            </a:ext>
          </a:extLst>
        </cdr:cNvPr>
        <cdr:cNvSpPr txBox="1"/>
      </cdr:nvSpPr>
      <cdr:spPr>
        <a:xfrm xmlns:a="http://schemas.openxmlformats.org/drawingml/2006/main">
          <a:off x="3889375" y="241300"/>
          <a:ext cx="1154127" cy="33540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2.4%</a:t>
          </a:r>
        </a:p>
      </cdr:txBody>
    </cdr:sp>
  </cdr:relSizeAnchor>
  <cdr:relSizeAnchor xmlns:cdr="http://schemas.openxmlformats.org/drawingml/2006/chartDrawing">
    <cdr:from>
      <cdr:x>0.7781</cdr:x>
      <cdr:y>0.05358</cdr:y>
    </cdr:from>
    <cdr:to>
      <cdr:x>0.95422</cdr:x>
      <cdr:y>0.13443</cdr:y>
    </cdr:to>
    <cdr:sp macro="" textlink="">
      <cdr:nvSpPr>
        <cdr:cNvPr id="13" name="TextBox 1">
          <a:extLst xmlns:a="http://schemas.openxmlformats.org/drawingml/2006/main">
            <a:ext uri="{FF2B5EF4-FFF2-40B4-BE49-F238E27FC236}">
              <a16:creationId xmlns:a16="http://schemas.microsoft.com/office/drawing/2014/main" id="{99335CF2-5629-4C45-90B2-F7F4CACAFEF5}"/>
            </a:ext>
          </a:extLst>
        </cdr:cNvPr>
        <cdr:cNvSpPr txBox="1"/>
      </cdr:nvSpPr>
      <cdr:spPr>
        <a:xfrm xmlns:a="http://schemas.openxmlformats.org/drawingml/2006/main">
          <a:off x="5099050" y="222250"/>
          <a:ext cx="1154127" cy="33540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a:t>-2.0%</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CB21EB82-67C5-4A7C-9B81-318157811959}" type="datetimeFigureOut">
              <a:rPr lang="en-US" smtClean="0"/>
              <a:t>10/5/2020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0997D890-060B-4DBA-8119-7BCAE48F6283}" type="slidenum">
              <a:rPr lang="en-US" smtClean="0"/>
              <a:t>‹#›</a:t>
            </a:fld>
            <a:endParaRPr lang="en-US"/>
          </a:p>
        </p:txBody>
      </p:sp>
    </p:spTree>
    <p:extLst>
      <p:ext uri="{BB962C8B-B14F-4D97-AF65-F5344CB8AC3E}">
        <p14:creationId xmlns:p14="http://schemas.microsoft.com/office/powerpoint/2010/main" val="35162547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3037840" cy="466434"/>
          </a:xfrm>
          <a:prstGeom prst="rect">
            <a:avLst/>
          </a:prstGeom>
          <a:noFill/>
          <a:ln>
            <a:noFill/>
          </a:ln>
        </p:spPr>
        <p:txBody>
          <a:bodyPr wrap="square"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 name="Shape 4"/>
          <p:cNvSpPr txBox="1">
            <a:spLocks noGrp="1"/>
          </p:cNvSpPr>
          <p:nvPr>
            <p:ph type="dt" idx="10"/>
          </p:nvPr>
        </p:nvSpPr>
        <p:spPr>
          <a:xfrm>
            <a:off x="3970938" y="0"/>
            <a:ext cx="3037840" cy="466434"/>
          </a:xfrm>
          <a:prstGeom prst="rect">
            <a:avLst/>
          </a:prstGeom>
          <a:noFill/>
          <a:ln>
            <a:noFill/>
          </a:ln>
        </p:spPr>
        <p:txBody>
          <a:bodyPr wrap="square"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5" name="Shape 5"/>
          <p:cNvSpPr>
            <a:spLocks noGrp="1" noRot="1" noChangeAspect="1"/>
          </p:cNvSpPr>
          <p:nvPr>
            <p:ph type="sldImg" idx="3"/>
          </p:nvPr>
        </p:nvSpPr>
        <p:spPr>
          <a:xfrm>
            <a:off x="717550" y="1162050"/>
            <a:ext cx="5575300" cy="31369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701040" y="4473892"/>
            <a:ext cx="5608320" cy="3660458"/>
          </a:xfrm>
          <a:prstGeom prst="rect">
            <a:avLst/>
          </a:prstGeom>
          <a:noFill/>
          <a:ln>
            <a:noFill/>
          </a:ln>
        </p:spPr>
        <p:txBody>
          <a:bodyPr wrap="square" lIns="91425" tIns="91425" rIns="91425" bIns="91425" anchor="t" anchorCtr="0"/>
          <a:lstStyle>
            <a:lvl1pPr marL="0" marR="0" lvl="0" indent="0" algn="l" rtl="0">
              <a:spcBef>
                <a:spcPts val="0"/>
              </a:spcBef>
              <a:buChar char="●"/>
              <a:defRPr sz="1100" b="0" i="0" u="none" strike="noStrike" cap="none">
                <a:solidFill>
                  <a:schemeClr val="dk1"/>
                </a:solidFill>
                <a:latin typeface="Calibri"/>
                <a:ea typeface="Calibri"/>
                <a:cs typeface="Calibri"/>
                <a:sym typeface="Calibri"/>
              </a:defRPr>
            </a:lvl1pPr>
            <a:lvl2pPr marL="457200" marR="0" lvl="1" indent="0" algn="l" rtl="0">
              <a:spcBef>
                <a:spcPts val="0"/>
              </a:spcBef>
              <a:buChar char="○"/>
              <a:defRPr sz="1100" b="0" i="0" u="none" strike="noStrike" cap="none">
                <a:solidFill>
                  <a:schemeClr val="dk1"/>
                </a:solidFill>
                <a:latin typeface="Calibri"/>
                <a:ea typeface="Calibri"/>
                <a:cs typeface="Calibri"/>
                <a:sym typeface="Calibri"/>
              </a:defRPr>
            </a:lvl2pPr>
            <a:lvl3pPr marL="914400" marR="0" lvl="2" indent="0" algn="l" rtl="0">
              <a:spcBef>
                <a:spcPts val="0"/>
              </a:spcBef>
              <a:buChar char="■"/>
              <a:defRPr sz="1100" b="0" i="0" u="none" strike="noStrike" cap="none">
                <a:solidFill>
                  <a:schemeClr val="dk1"/>
                </a:solidFill>
                <a:latin typeface="Calibri"/>
                <a:ea typeface="Calibri"/>
                <a:cs typeface="Calibri"/>
                <a:sym typeface="Calibri"/>
              </a:defRPr>
            </a:lvl3pPr>
            <a:lvl4pPr marL="1371600" marR="0" lvl="3" indent="0" algn="l" rtl="0">
              <a:spcBef>
                <a:spcPts val="0"/>
              </a:spcBef>
              <a:buChar char="●"/>
              <a:defRPr sz="1100" b="0" i="0" u="none" strike="noStrike" cap="none">
                <a:solidFill>
                  <a:schemeClr val="dk1"/>
                </a:solidFill>
                <a:latin typeface="Calibri"/>
                <a:ea typeface="Calibri"/>
                <a:cs typeface="Calibri"/>
                <a:sym typeface="Calibri"/>
              </a:defRPr>
            </a:lvl4pPr>
            <a:lvl5pPr marL="1828800" marR="0" lvl="4" indent="0" algn="l" rtl="0">
              <a:spcBef>
                <a:spcPts val="0"/>
              </a:spcBef>
              <a:buChar char="○"/>
              <a:defRPr sz="1100" b="0" i="0" u="none" strike="noStrike" cap="none">
                <a:solidFill>
                  <a:schemeClr val="dk1"/>
                </a:solidFill>
                <a:latin typeface="Calibri"/>
                <a:ea typeface="Calibri"/>
                <a:cs typeface="Calibri"/>
                <a:sym typeface="Calibri"/>
              </a:defRPr>
            </a:lvl5pPr>
            <a:lvl6pPr marL="2286000" marR="0" lvl="5" indent="0" algn="l" rtl="0">
              <a:spcBef>
                <a:spcPts val="0"/>
              </a:spcBef>
              <a:buChar char="■"/>
              <a:defRPr sz="1200" b="0" i="0" u="none" strike="noStrike" cap="none">
                <a:solidFill>
                  <a:schemeClr val="dk1"/>
                </a:solidFill>
                <a:latin typeface="Calibri"/>
                <a:ea typeface="Calibri"/>
                <a:cs typeface="Calibri"/>
                <a:sym typeface="Calibri"/>
              </a:defRPr>
            </a:lvl6pPr>
            <a:lvl7pPr marL="2743200" marR="0" lvl="6" indent="0" algn="l" rtl="0">
              <a:spcBef>
                <a:spcPts val="0"/>
              </a:spcBef>
              <a:buChar char="●"/>
              <a:defRPr sz="1200" b="0" i="0" u="none" strike="noStrike" cap="none">
                <a:solidFill>
                  <a:schemeClr val="dk1"/>
                </a:solidFill>
                <a:latin typeface="Calibri"/>
                <a:ea typeface="Calibri"/>
                <a:cs typeface="Calibri"/>
                <a:sym typeface="Calibri"/>
              </a:defRPr>
            </a:lvl7pPr>
            <a:lvl8pPr marL="3200400" marR="0" lvl="7" indent="0" algn="l" rtl="0">
              <a:spcBef>
                <a:spcPts val="0"/>
              </a:spcBef>
              <a:buChar char="○"/>
              <a:defRPr sz="1200" b="0" i="0" u="none" strike="noStrike" cap="none">
                <a:solidFill>
                  <a:schemeClr val="dk1"/>
                </a:solidFill>
                <a:latin typeface="Calibri"/>
                <a:ea typeface="Calibri"/>
                <a:cs typeface="Calibri"/>
                <a:sym typeface="Calibri"/>
              </a:defRPr>
            </a:lvl8pPr>
            <a:lvl9pPr marL="3657600" marR="0" lvl="8" indent="0" algn="l" rtl="0">
              <a:spcBef>
                <a:spcPts val="0"/>
              </a:spcBef>
              <a:buChar char="■"/>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829967"/>
            <a:ext cx="3037840" cy="466433"/>
          </a:xfrm>
          <a:prstGeom prst="rect">
            <a:avLst/>
          </a:prstGeom>
          <a:noFill/>
          <a:ln>
            <a:noFill/>
          </a:ln>
        </p:spPr>
        <p:txBody>
          <a:bodyPr wrap="square"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8" name="Shape 8"/>
          <p:cNvSpPr txBox="1">
            <a:spLocks noGrp="1"/>
          </p:cNvSpPr>
          <p:nvPr>
            <p:ph type="sldNum" idx="12"/>
          </p:nvPr>
        </p:nvSpPr>
        <p:spPr>
          <a:xfrm>
            <a:off x="3970938" y="8829967"/>
            <a:ext cx="3037840" cy="466433"/>
          </a:xfrm>
          <a:prstGeom prst="rect">
            <a:avLst/>
          </a:prstGeom>
          <a:noFill/>
          <a:ln>
            <a:noFill/>
          </a:ln>
        </p:spPr>
        <p:txBody>
          <a:bodyPr wrap="square" lIns="93175" tIns="46575" rIns="93175" bIns="46575"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50125464"/>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Shape 380"/>
          <p:cNvSpPr txBox="1">
            <a:spLocks noGrp="1"/>
          </p:cNvSpPr>
          <p:nvPr>
            <p:ph type="body" idx="1"/>
          </p:nvPr>
        </p:nvSpPr>
        <p:spPr>
          <a:xfrm>
            <a:off x="701040" y="4473892"/>
            <a:ext cx="5608320" cy="3660458"/>
          </a:xfrm>
          <a:prstGeom prst="rect">
            <a:avLst/>
          </a:prstGeom>
        </p:spPr>
        <p:txBody>
          <a:bodyPr wrap="square" lIns="91425" tIns="91425" rIns="91425" bIns="91425" anchor="t" anchorCtr="0">
            <a:noAutofit/>
          </a:bodyPr>
          <a:lstStyle/>
          <a:p>
            <a:pPr lvl="0">
              <a:spcBef>
                <a:spcPts val="0"/>
              </a:spcBef>
              <a:buNone/>
            </a:pPr>
            <a:endParaRPr dirty="0"/>
          </a:p>
        </p:txBody>
      </p:sp>
      <p:sp>
        <p:nvSpPr>
          <p:cNvPr id="381" name="Shape 381"/>
          <p:cNvSpPr>
            <a:spLocks noGrp="1" noRot="1" noChangeAspect="1"/>
          </p:cNvSpPr>
          <p:nvPr>
            <p:ph type="sldImg" idx="2"/>
          </p:nvPr>
        </p:nvSpPr>
        <p:spPr>
          <a:xfrm>
            <a:off x="717550" y="1162050"/>
            <a:ext cx="5575300" cy="31369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43200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25</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18152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Significant linear growth from 1965-2000</a:t>
            </a:r>
          </a:p>
          <a:p>
            <a:pPr lvl="1"/>
            <a:r>
              <a:rPr lang="en-US" dirty="0"/>
              <a:t>Declines were largely isolated to a single year</a:t>
            </a:r>
          </a:p>
          <a:p>
            <a:pPr lvl="1"/>
            <a:r>
              <a:rPr lang="en-US" dirty="0"/>
              <a:t>Years after the decline more than made up for any losses – peak before next drop always exceeded previous peak</a:t>
            </a:r>
          </a:p>
          <a:p>
            <a:r>
              <a:rPr lang="en-US" dirty="0"/>
              <a:t>Flattened growth from 2000-2016</a:t>
            </a:r>
          </a:p>
          <a:p>
            <a:pPr lvl="1"/>
            <a:r>
              <a:rPr lang="en-US" dirty="0"/>
              <a:t>Declines still isolated to one or two years</a:t>
            </a:r>
          </a:p>
          <a:p>
            <a:pPr lvl="1"/>
            <a:r>
              <a:rPr lang="en-US" dirty="0"/>
              <a:t>Growth after declines did not materially exceed the previous peak</a:t>
            </a:r>
          </a:p>
          <a:p>
            <a:r>
              <a:rPr lang="en-US" dirty="0"/>
              <a:t>The 2017 to 2020 represent the first drop without a recession.  </a:t>
            </a:r>
          </a:p>
          <a:p>
            <a:pPr lvl="1"/>
            <a:r>
              <a:rPr lang="en-US" dirty="0"/>
              <a:t>It also represents the first three year consecutive loss since the formation of the System</a:t>
            </a:r>
          </a:p>
          <a:p>
            <a:pPr lvl="1"/>
            <a:r>
              <a:rPr lang="en-US" dirty="0"/>
              <a:t>The only other back to back loss was 2011 – 2012 since 1965</a:t>
            </a:r>
          </a:p>
        </p:txBody>
      </p:sp>
      <p:sp>
        <p:nvSpPr>
          <p:cNvPr id="4" name="Slide Number Placeholder 3"/>
          <p:cNvSpPr>
            <a:spLocks noGrp="1"/>
          </p:cNvSpPr>
          <p:nvPr>
            <p:ph type="sldNum" sz="quarter" idx="10"/>
          </p:nvPr>
        </p:nvSpPr>
        <p:spPr/>
        <p:txBody>
          <a:bodyPr/>
          <a:lstStyle/>
          <a:p>
            <a:fld id="{4B3246EE-DFBD-43EC-BFCD-396B1015350C}" type="slidenum">
              <a:rPr lang="en-US" smtClean="0"/>
              <a:t>3</a:t>
            </a:fld>
            <a:endParaRPr lang="en-US" dirty="0"/>
          </a:p>
        </p:txBody>
      </p:sp>
    </p:spTree>
    <p:extLst>
      <p:ext uri="{BB962C8B-B14F-4D97-AF65-F5344CB8AC3E}">
        <p14:creationId xmlns:p14="http://schemas.microsoft.com/office/powerpoint/2010/main" val="382788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a:t>Source EPARC</a:t>
            </a:r>
          </a:p>
          <a:p>
            <a:endParaRPr lang="en-US" dirty="0"/>
          </a:p>
          <a:p>
            <a:r>
              <a:rPr lang="en-US" dirty="0"/>
              <a:t>This</a:t>
            </a:r>
            <a:r>
              <a:rPr lang="en-US" baseline="0" dirty="0"/>
              <a:t> slide overlays significant enacted tax changes with the University of Missouri’s allocated appropriations.  As noted on the chart, tax cut provisions appear to have an impact on the University’s overall trajectory of state support, setting the longer term trend line for the appropriations.</a:t>
            </a:r>
            <a:endParaRPr lang="en-US" dirty="0"/>
          </a:p>
          <a:p>
            <a:endParaRPr lang="en-US" dirty="0"/>
          </a:p>
          <a:p>
            <a:r>
              <a:rPr lang="en-US" dirty="0"/>
              <a:t>Hancock Amendment:</a:t>
            </a:r>
            <a:r>
              <a:rPr lang="en-US" baseline="0" dirty="0"/>
              <a:t>  Limits the amount of Missourian’s personal income that can be used to fund state government on a proportional basis.  Therefore, no more than 5.6% of personal income (1981 level) can be used to fund state government.  This can only be overridden with tax increases approved by popular vote.</a:t>
            </a:r>
          </a:p>
          <a:p>
            <a:r>
              <a:rPr lang="en-US" baseline="0" dirty="0"/>
              <a:t>Proposition C: Passed by popular vote, created a state-wide sales tax to fund K-12 education.  The tax is distributed by the number of pupils in the district.  Cut also mandated local property tax rollbacks amounting to half the increase from the sales tax.</a:t>
            </a:r>
          </a:p>
          <a:p>
            <a:r>
              <a:rPr lang="en-US" baseline="0" dirty="0"/>
              <a:t>SB 380:  Capped federal and corporation tax deductions for state purposes and raised corporate income taxes by 25%.  Not approved by popular vote, so triggered Hancock amendment in 1995-1999.</a:t>
            </a:r>
          </a:p>
          <a:p>
            <a:r>
              <a:rPr lang="en-US" baseline="0" dirty="0"/>
              <a:t>Exemptions of 2000: Increased amounts of taxpayer exemptions and allowed for additional deductions on state taxes.</a:t>
            </a:r>
          </a:p>
          <a:p>
            <a:r>
              <a:rPr lang="en-US" baseline="0" dirty="0"/>
              <a:t>SB 509:  Decreases top marginal income tax rate from 6% to 5.5% over a period of years.  In any year where state revenue grows by 150 million over the prior year, the rate will decrease by 0.1%.  </a:t>
            </a:r>
          </a:p>
          <a:p>
            <a:endParaRPr lang="en-US" dirty="0"/>
          </a:p>
        </p:txBody>
      </p:sp>
      <p:sp>
        <p:nvSpPr>
          <p:cNvPr id="4" name="Slide Number Placeholder 3"/>
          <p:cNvSpPr>
            <a:spLocks noGrp="1"/>
          </p:cNvSpPr>
          <p:nvPr>
            <p:ph type="sldNum" sz="quarter" idx="10"/>
          </p:nvPr>
        </p:nvSpPr>
        <p:spPr/>
        <p:txBody>
          <a:bodyPr/>
          <a:lstStyle/>
          <a:p>
            <a:fld id="{8EE97C18-01AD-4D48-9E4F-5F66667FE725}" type="slidenum">
              <a:rPr lang="en-US" smtClean="0"/>
              <a:pPr/>
              <a:t>4</a:t>
            </a:fld>
            <a:endParaRPr lang="en-US"/>
          </a:p>
        </p:txBody>
      </p:sp>
      <p:sp>
        <p:nvSpPr>
          <p:cNvPr id="5" name="Header Placeholder 4"/>
          <p:cNvSpPr>
            <a:spLocks noGrp="1"/>
          </p:cNvSpPr>
          <p:nvPr>
            <p:ph type="hdr" sz="quarter" idx="11"/>
          </p:nvPr>
        </p:nvSpPr>
        <p:spPr/>
        <p:txBody>
          <a:bodyPr/>
          <a:lstStyle/>
          <a:p>
            <a:r>
              <a:rPr lang="en-US"/>
              <a:t>DRAFT ONLY</a:t>
            </a:r>
          </a:p>
        </p:txBody>
      </p:sp>
    </p:spTree>
    <p:extLst>
      <p:ext uri="{BB962C8B-B14F-4D97-AF65-F5344CB8AC3E}">
        <p14:creationId xmlns:p14="http://schemas.microsoft.com/office/powerpoint/2010/main" val="470375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a:t>DRAFT ONLY</a:t>
            </a:r>
          </a:p>
        </p:txBody>
      </p:sp>
      <p:sp>
        <p:nvSpPr>
          <p:cNvPr id="5" name="Slide Number Placeholder 4"/>
          <p:cNvSpPr>
            <a:spLocks noGrp="1"/>
          </p:cNvSpPr>
          <p:nvPr>
            <p:ph type="sldNum" sz="quarter" idx="11"/>
          </p:nvPr>
        </p:nvSpPr>
        <p:spPr/>
        <p:txBody>
          <a:bodyPr/>
          <a:lstStyle/>
          <a:p>
            <a:fld id="{8EE97C18-01AD-4D48-9E4F-5F66667FE725}" type="slidenum">
              <a:rPr lang="en-US" smtClean="0"/>
              <a:pPr/>
              <a:t>5</a:t>
            </a:fld>
            <a:endParaRPr lang="en-US"/>
          </a:p>
        </p:txBody>
      </p:sp>
    </p:spTree>
    <p:extLst>
      <p:ext uri="{BB962C8B-B14F-4D97-AF65-F5344CB8AC3E}">
        <p14:creationId xmlns:p14="http://schemas.microsoft.com/office/powerpoint/2010/main" val="19537736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a:t>
            </a:r>
            <a:r>
              <a:rPr lang="en-US" baseline="0" dirty="0"/>
              <a:t> SHEEO</a:t>
            </a:r>
          </a:p>
          <a:p>
            <a:endParaRPr lang="en-US" baseline="0" dirty="0"/>
          </a:p>
          <a:p>
            <a:r>
              <a:rPr lang="en-US" dirty="0"/>
              <a:t>Decreases in constant dollar net tuition revenue per FTE should not be construed as being driven entirely by changes in tuition rates.  Changes like more students at institutions with lower tuition and fees or fewer out-of-state students may also impact net tuition revenue.</a:t>
            </a:r>
          </a:p>
          <a:p>
            <a:endParaRPr lang="en-US" dirty="0"/>
          </a:p>
          <a:p>
            <a:r>
              <a:rPr lang="en-US" dirty="0"/>
              <a:t>Missouri Rankings (2016):</a:t>
            </a:r>
          </a:p>
          <a:p>
            <a:r>
              <a:rPr lang="en-US" dirty="0"/>
              <a:t>-44</a:t>
            </a:r>
            <a:r>
              <a:rPr lang="en-US" baseline="30000" dirty="0"/>
              <a:t>th</a:t>
            </a:r>
            <a:r>
              <a:rPr lang="en-US" dirty="0"/>
              <a:t> in higher education support per capita</a:t>
            </a:r>
          </a:p>
          <a:p>
            <a:r>
              <a:rPr lang="en-US" dirty="0"/>
              <a:t>-40</a:t>
            </a:r>
            <a:r>
              <a:rPr lang="en-US" baseline="30000" dirty="0"/>
              <a:t>th</a:t>
            </a:r>
            <a:r>
              <a:rPr lang="en-US" dirty="0"/>
              <a:t> in higher education support per $1,000 of personal income</a:t>
            </a:r>
          </a:p>
          <a:p>
            <a:r>
              <a:rPr lang="en-US" dirty="0"/>
              <a:t>-33</a:t>
            </a:r>
            <a:r>
              <a:rPr lang="en-US" baseline="30000" dirty="0"/>
              <a:t>rd</a:t>
            </a:r>
            <a:r>
              <a:rPr lang="en-US" dirty="0"/>
              <a:t> in percentage of tax revenues allocated to higher education</a:t>
            </a:r>
          </a:p>
          <a:p>
            <a:endParaRPr lang="en-US" dirty="0"/>
          </a:p>
          <a:p>
            <a:endParaRPr lang="en-US" dirty="0"/>
          </a:p>
          <a:p>
            <a:endParaRPr lang="en-US" dirty="0"/>
          </a:p>
          <a:p>
            <a:endParaRPr lang="en-US" baseline="0" dirty="0"/>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4B3246EE-DFBD-43EC-BFCD-396B1015350C}" type="slidenum">
              <a:rPr lang="en-US" smtClean="0"/>
              <a:t>6</a:t>
            </a:fld>
            <a:endParaRPr lang="en-US" dirty="0"/>
          </a:p>
        </p:txBody>
      </p:sp>
    </p:spTree>
    <p:extLst>
      <p:ext uri="{BB962C8B-B14F-4D97-AF65-F5344CB8AC3E}">
        <p14:creationId xmlns:p14="http://schemas.microsoft.com/office/powerpoint/2010/main" val="3279711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Similar trends exist on a per student basis from 1963-2000</a:t>
            </a:r>
          </a:p>
          <a:p>
            <a:r>
              <a:rPr lang="en-US" dirty="0"/>
              <a:t>However the trends since 2000 are exacerbated in state appropriations per student and muted on a growth basis in net tuition per student</a:t>
            </a:r>
          </a:p>
          <a:p>
            <a:r>
              <a:rPr lang="en-US" dirty="0"/>
              <a:t>Tuition growth per student has flattened significantly since 2005.</a:t>
            </a:r>
          </a:p>
          <a:p>
            <a:r>
              <a:rPr lang="en-US" dirty="0"/>
              <a:t>This has created an environment of falling real resources per student since </a:t>
            </a:r>
            <a:r>
              <a:rPr lang="en-US" sz="1000" dirty="0"/>
              <a:t>2000.</a:t>
            </a:r>
          </a:p>
          <a:p>
            <a:endParaRPr lang="en-US" dirty="0"/>
          </a:p>
        </p:txBody>
      </p:sp>
      <p:sp>
        <p:nvSpPr>
          <p:cNvPr id="4" name="Slide Number Placeholder 3"/>
          <p:cNvSpPr>
            <a:spLocks noGrp="1"/>
          </p:cNvSpPr>
          <p:nvPr>
            <p:ph type="sldNum" sz="quarter" idx="10"/>
          </p:nvPr>
        </p:nvSpPr>
        <p:spPr/>
        <p:txBody>
          <a:bodyPr/>
          <a:lstStyle/>
          <a:p>
            <a:fld id="{4B3246EE-DFBD-43EC-BFCD-396B1015350C}" type="slidenum">
              <a:rPr lang="en-US" smtClean="0"/>
              <a:t>7</a:t>
            </a:fld>
            <a:endParaRPr lang="en-US" dirty="0"/>
          </a:p>
        </p:txBody>
      </p:sp>
    </p:spTree>
    <p:extLst>
      <p:ext uri="{BB962C8B-B14F-4D97-AF65-F5344CB8AC3E}">
        <p14:creationId xmlns:p14="http://schemas.microsoft.com/office/powerpoint/2010/main" val="15413682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NASBO: https://higherlogicdownload.s3.amazonaws.com/NASBO/9d2d2db1-c943-4f1b-b750-0fca152d64c2/UploadedImages/SER%20Archive/2019_State_Expenditure_Report-S.pdf</a:t>
            </a:r>
          </a:p>
          <a:p>
            <a:endParaRPr lang="en-US" dirty="0"/>
          </a:p>
        </p:txBody>
      </p:sp>
      <p:sp>
        <p:nvSpPr>
          <p:cNvPr id="4" name="Slide Number Placeholder 3"/>
          <p:cNvSpPr>
            <a:spLocks noGrp="1"/>
          </p:cNvSpPr>
          <p:nvPr>
            <p:ph type="sldNum" sz="quarter" idx="5"/>
          </p:nvPr>
        </p:nvSpPr>
        <p:spPr/>
        <p:txBody>
          <a:bodyPr/>
          <a:lstStyle/>
          <a:p>
            <a:fld id="{4B3246EE-DFBD-43EC-BFCD-396B1015350C}" type="slidenum">
              <a:rPr lang="en-US" smtClean="0"/>
              <a:t>8</a:t>
            </a:fld>
            <a:endParaRPr lang="en-US" dirty="0"/>
          </a:p>
        </p:txBody>
      </p:sp>
    </p:spTree>
    <p:extLst>
      <p:ext uri="{BB962C8B-B14F-4D97-AF65-F5344CB8AC3E}">
        <p14:creationId xmlns:p14="http://schemas.microsoft.com/office/powerpoint/2010/main" val="5898512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dirty="0"/>
              <a:t>S&amp;W Budget:</a:t>
            </a:r>
          </a:p>
          <a:p>
            <a:pPr>
              <a:buNone/>
            </a:pPr>
            <a:r>
              <a:rPr lang="en-US" dirty="0"/>
              <a:t>MU$790M</a:t>
            </a:r>
          </a:p>
          <a:p>
            <a:pPr>
              <a:buNone/>
            </a:pPr>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16</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26962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17</a:t>
            </a:fld>
            <a:endParaRPr lang="en-US"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770123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76"/>
        <p:cNvGrpSpPr/>
        <p:nvPr/>
      </p:nvGrpSpPr>
      <p:grpSpPr>
        <a:xfrm>
          <a:off x="0" y="0"/>
          <a:ext cx="0" cy="0"/>
          <a:chOff x="0" y="0"/>
          <a:chExt cx="0" cy="0"/>
        </a:xfrm>
      </p:grpSpPr>
      <p:sp>
        <p:nvSpPr>
          <p:cNvPr id="77" name="Shape 77"/>
          <p:cNvSpPr/>
          <p:nvPr/>
        </p:nvSpPr>
        <p:spPr>
          <a:xfrm>
            <a:off x="0" y="6093092"/>
            <a:ext cx="12192000" cy="768096"/>
          </a:xfrm>
          <a:prstGeom prst="rect">
            <a:avLst/>
          </a:prstGeom>
          <a:solidFill>
            <a:schemeClr val="dk2"/>
          </a:solidFill>
          <a:ln>
            <a:noFill/>
          </a:ln>
        </p:spPr>
        <p:txBody>
          <a:bodyPr wrap="square" lIns="91425" tIns="45700" rIns="91425" bIns="45700" anchor="ctr" anchorCtr="0">
            <a:noAutofit/>
          </a:bodyPr>
          <a:lstStyle/>
          <a:p>
            <a:pPr marL="0" marR="0" lvl="0" indent="0" algn="ctr" rtl="0">
              <a:spcBef>
                <a:spcPts val="0"/>
              </a:spcBef>
              <a:buNone/>
            </a:pPr>
            <a:endParaRPr sz="1800" dirty="0">
              <a:solidFill>
                <a:schemeClr val="lt1"/>
              </a:solidFill>
              <a:latin typeface="Arial"/>
              <a:ea typeface="Arial"/>
              <a:cs typeface="Arial"/>
              <a:sym typeface="Arial"/>
            </a:endParaRPr>
          </a:p>
        </p:txBody>
      </p:sp>
      <p:sp>
        <p:nvSpPr>
          <p:cNvPr id="78" name="Shape 78"/>
          <p:cNvSpPr txBox="1">
            <a:spLocks noGrp="1"/>
          </p:cNvSpPr>
          <p:nvPr>
            <p:ph type="title"/>
          </p:nvPr>
        </p:nvSpPr>
        <p:spPr>
          <a:xfrm>
            <a:off x="838200" y="365125"/>
            <a:ext cx="10515600" cy="1325563"/>
          </a:xfrm>
          <a:prstGeom prst="rect">
            <a:avLst/>
          </a:prstGeom>
          <a:noFill/>
          <a:ln>
            <a:noFill/>
          </a:ln>
        </p:spPr>
        <p:txBody>
          <a:bodyPr wrap="square" lIns="91425" tIns="91425" rIns="91425" bIns="91425" anchor="ctr" anchorCtr="0"/>
          <a:lstStyle>
            <a:lvl1pPr marL="0" marR="0" lvl="0" indent="0" algn="ctr" rtl="0">
              <a:lnSpc>
                <a:spcPct val="90000"/>
              </a:lnSpc>
              <a:spcBef>
                <a:spcPts val="0"/>
              </a:spcBef>
              <a:buClr>
                <a:schemeClr val="dk2"/>
              </a:buClr>
              <a:buFont typeface="Arial"/>
              <a:buNone/>
              <a:defRPr sz="4400" b="0"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pic>
        <p:nvPicPr>
          <p:cNvPr id="82" name="Shape 82"/>
          <p:cNvPicPr preferRelativeResize="0"/>
          <p:nvPr/>
        </p:nvPicPr>
        <p:blipFill rotWithShape="1">
          <a:blip r:embed="rId2">
            <a:alphaModFix/>
          </a:blip>
          <a:srcRect/>
          <a:stretch/>
        </p:blipFill>
        <p:spPr>
          <a:xfrm>
            <a:off x="872268" y="6248540"/>
            <a:ext cx="3425853" cy="456819"/>
          </a:xfrm>
          <a:prstGeom prst="rect">
            <a:avLst/>
          </a:prstGeom>
          <a:noFill/>
          <a:ln>
            <a:noFill/>
          </a:ln>
        </p:spPr>
      </p:pic>
      <p:sp>
        <p:nvSpPr>
          <p:cNvPr id="2" name="Date Placeholder 1"/>
          <p:cNvSpPr>
            <a:spLocks noGrp="1"/>
          </p:cNvSpPr>
          <p:nvPr>
            <p:ph type="dt" sz="half" idx="10"/>
          </p:nvPr>
        </p:nvSpPr>
        <p:spPr/>
        <p:txBody>
          <a:bodyPr/>
          <a:lstStyle/>
          <a:p>
            <a:fld id="{3A2E9C60-31EE-4945-99E2-F0C436CBDF5F}" type="datetime1">
              <a:rPr lang="en-US" smtClean="0"/>
              <a:t>10/5/2020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43AED4-459E-4D62-B83A-B0B69212F82C}"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Closing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Date Placeholder 2"/>
          <p:cNvSpPr>
            <a:spLocks noGrp="1"/>
          </p:cNvSpPr>
          <p:nvPr>
            <p:ph type="dt" sz="half" idx="10"/>
          </p:nvPr>
        </p:nvSpPr>
        <p:spPr/>
        <p:txBody>
          <a:bodyPr/>
          <a:lstStyle/>
          <a:p>
            <a:fld id="{BC320E9B-5BC7-4BA3-84F7-663F04726653}" type="datetime1">
              <a:rPr lang="en-US" smtClean="0"/>
              <a:t>10/5/2020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D643AED4-459E-4D62-B83A-B0B69212F82C}" type="slidenum">
              <a:rPr lang="en-US" smtClean="0"/>
              <a:t>‹#›</a:t>
            </a:fld>
            <a:endParaRPr lang="en-US" dirty="0"/>
          </a:p>
        </p:txBody>
      </p:sp>
    </p:spTree>
    <p:extLst>
      <p:ext uri="{BB962C8B-B14F-4D97-AF65-F5344CB8AC3E}">
        <p14:creationId xmlns:p14="http://schemas.microsoft.com/office/powerpoint/2010/main" val="2348133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6"/>
        <p:cNvGrpSpPr/>
        <p:nvPr/>
      </p:nvGrpSpPr>
      <p:grpSpPr>
        <a:xfrm>
          <a:off x="0" y="0"/>
          <a:ext cx="0" cy="0"/>
          <a:chOff x="0" y="0"/>
          <a:chExt cx="0" cy="0"/>
        </a:xfrm>
      </p:grpSpPr>
      <p:pic>
        <p:nvPicPr>
          <p:cNvPr id="17" name="Shape 17"/>
          <p:cNvPicPr preferRelativeResize="0"/>
          <p:nvPr/>
        </p:nvPicPr>
        <p:blipFill rotWithShape="1">
          <a:blip r:embed="rId2">
            <a:alphaModFix/>
          </a:blip>
          <a:srcRect/>
          <a:stretch/>
        </p:blipFill>
        <p:spPr>
          <a:xfrm>
            <a:off x="0" y="13447"/>
            <a:ext cx="12192000" cy="6844553"/>
          </a:xfrm>
          <a:prstGeom prst="rect">
            <a:avLst/>
          </a:prstGeom>
          <a:noFill/>
          <a:ln>
            <a:noFill/>
          </a:ln>
        </p:spPr>
      </p:pic>
      <p:sp>
        <p:nvSpPr>
          <p:cNvPr id="18" name="Shape 18"/>
          <p:cNvSpPr txBox="1">
            <a:spLocks noGrp="1"/>
          </p:cNvSpPr>
          <p:nvPr>
            <p:ph type="ctrTitle"/>
          </p:nvPr>
        </p:nvSpPr>
        <p:spPr>
          <a:xfrm>
            <a:off x="1524000" y="1122363"/>
            <a:ext cx="9144000" cy="2387600"/>
          </a:xfrm>
          <a:prstGeom prst="rect">
            <a:avLst/>
          </a:prstGeom>
          <a:noFill/>
          <a:ln>
            <a:noFill/>
          </a:ln>
        </p:spPr>
        <p:txBody>
          <a:bodyPr wrap="square" lIns="91425" tIns="91425" rIns="91425" bIns="91425" anchor="b" anchorCtr="0"/>
          <a:lstStyle>
            <a:lvl1pPr marL="0" marR="0" lvl="0" indent="0" algn="ctr" rtl="0">
              <a:lnSpc>
                <a:spcPct val="90000"/>
              </a:lnSpc>
              <a:spcBef>
                <a:spcPts val="0"/>
              </a:spcBef>
              <a:buClr>
                <a:schemeClr val="dk2"/>
              </a:buClr>
              <a:buFont typeface="Arial"/>
              <a:buNone/>
              <a:defRPr sz="6000" b="0"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9" name="Shape 19"/>
          <p:cNvSpPr txBox="1">
            <a:spLocks noGrp="1"/>
          </p:cNvSpPr>
          <p:nvPr>
            <p:ph type="subTitle" idx="1"/>
          </p:nvPr>
        </p:nvSpPr>
        <p:spPr>
          <a:xfrm>
            <a:off x="1524000" y="3602038"/>
            <a:ext cx="9144000" cy="1655762"/>
          </a:xfrm>
          <a:prstGeom prst="rect">
            <a:avLst/>
          </a:prstGeom>
          <a:noFill/>
          <a:ln>
            <a:noFill/>
          </a:ln>
        </p:spPr>
        <p:txBody>
          <a:bodyPr wrap="square" lIns="91425" tIns="91425" rIns="91425" bIns="91425" anchor="t" anchorCtr="0"/>
          <a:lstStyle>
            <a:lvl1pPr marL="0" marR="0" lvl="0" indent="0" algn="ctr" rtl="0">
              <a:lnSpc>
                <a:spcPct val="90000"/>
              </a:lnSpc>
              <a:spcBef>
                <a:spcPts val="1000"/>
              </a:spcBef>
              <a:buClr>
                <a:schemeClr val="dk2"/>
              </a:buClr>
              <a:buFont typeface="Noto Sans Symbols"/>
              <a:buNone/>
              <a:defRPr sz="2400" b="0" i="0" u="none" strike="noStrike" cap="none">
                <a:solidFill>
                  <a:schemeClr val="dk1"/>
                </a:solidFill>
                <a:latin typeface="Arial"/>
                <a:ea typeface="Arial"/>
                <a:cs typeface="Arial"/>
                <a:sym typeface="Arial"/>
              </a:defRPr>
            </a:lvl1pPr>
            <a:lvl2pPr marL="457200" marR="0" lvl="1" indent="0" algn="ctr" rtl="0">
              <a:lnSpc>
                <a:spcPct val="90000"/>
              </a:lnSpc>
              <a:spcBef>
                <a:spcPts val="500"/>
              </a:spcBef>
              <a:buClr>
                <a:schemeClr val="dk2"/>
              </a:buClr>
              <a:buFont typeface="Courier New"/>
              <a:buNone/>
              <a:defRPr sz="2000" b="0" i="0" u="none" strike="noStrike" cap="none">
                <a:solidFill>
                  <a:schemeClr val="dk1"/>
                </a:solidFill>
                <a:latin typeface="Arial"/>
                <a:ea typeface="Arial"/>
                <a:cs typeface="Arial"/>
                <a:sym typeface="Arial"/>
              </a:defRPr>
            </a:lvl2pPr>
            <a:lvl3pPr marL="914400" marR="0" lvl="2" indent="0" algn="ctr" rtl="0">
              <a:lnSpc>
                <a:spcPct val="90000"/>
              </a:lnSpc>
              <a:spcBef>
                <a:spcPts val="500"/>
              </a:spcBef>
              <a:buClr>
                <a:schemeClr val="dk2"/>
              </a:buClr>
              <a:buFont typeface="Noto Sans Symbols"/>
              <a:buNone/>
              <a:defRPr sz="1800" b="0" i="0" u="none" strike="noStrike" cap="none">
                <a:solidFill>
                  <a:schemeClr val="dk1"/>
                </a:solidFill>
                <a:latin typeface="Arial"/>
                <a:ea typeface="Arial"/>
                <a:cs typeface="Arial"/>
                <a:sym typeface="Arial"/>
              </a:defRPr>
            </a:lvl3pPr>
            <a:lvl4pPr marL="1371600" marR="0" lvl="3" indent="0" algn="ctr" rtl="0">
              <a:lnSpc>
                <a:spcPct val="90000"/>
              </a:lnSpc>
              <a:spcBef>
                <a:spcPts val="500"/>
              </a:spcBef>
              <a:buClr>
                <a:schemeClr val="dk2"/>
              </a:buClr>
              <a:buFont typeface="Courier New"/>
              <a:buNone/>
              <a:defRPr sz="1600" b="0" i="0" u="none" strike="noStrike" cap="none">
                <a:solidFill>
                  <a:schemeClr val="dk1"/>
                </a:solidFill>
                <a:latin typeface="Arial"/>
                <a:ea typeface="Arial"/>
                <a:cs typeface="Arial"/>
                <a:sym typeface="Arial"/>
              </a:defRPr>
            </a:lvl4pPr>
            <a:lvl5pPr marL="1828800" marR="0" lvl="4" indent="0" algn="ctr" rtl="0">
              <a:lnSpc>
                <a:spcPct val="90000"/>
              </a:lnSpc>
              <a:spcBef>
                <a:spcPts val="500"/>
              </a:spcBef>
              <a:buClr>
                <a:schemeClr val="dk2"/>
              </a:buClr>
              <a:buFont typeface="Noto Sans Symbols"/>
              <a:buNone/>
              <a:defRPr sz="1600" b="0" i="0" u="none" strike="noStrike" cap="none">
                <a:solidFill>
                  <a:schemeClr val="dk1"/>
                </a:solidFill>
                <a:latin typeface="Arial"/>
                <a:ea typeface="Arial"/>
                <a:cs typeface="Arial"/>
                <a:sym typeface="Arial"/>
              </a:defRPr>
            </a:lvl5pPr>
            <a:lvl6pPr marL="2286000" marR="0" lvl="5" indent="0" algn="ctr" rtl="0">
              <a:lnSpc>
                <a:spcPct val="90000"/>
              </a:lnSpc>
              <a:spcBef>
                <a:spcPts val="500"/>
              </a:spcBef>
              <a:buClr>
                <a:schemeClr val="dk1"/>
              </a:buClr>
              <a:buFont typeface="Arial"/>
              <a:buNone/>
              <a:defRPr sz="1600" b="0" i="0" u="none" strike="noStrike" cap="none">
                <a:solidFill>
                  <a:schemeClr val="dk1"/>
                </a:solidFill>
                <a:latin typeface="Arial"/>
                <a:ea typeface="Arial"/>
                <a:cs typeface="Arial"/>
                <a:sym typeface="Arial"/>
              </a:defRPr>
            </a:lvl6pPr>
            <a:lvl7pPr marL="2743200" marR="0" lvl="6" indent="0" algn="ctr" rtl="0">
              <a:lnSpc>
                <a:spcPct val="90000"/>
              </a:lnSpc>
              <a:spcBef>
                <a:spcPts val="500"/>
              </a:spcBef>
              <a:buClr>
                <a:schemeClr val="dk1"/>
              </a:buClr>
              <a:buFont typeface="Arial"/>
              <a:buNone/>
              <a:defRPr sz="1600" b="0" i="0" u="none" strike="noStrike" cap="none">
                <a:solidFill>
                  <a:schemeClr val="dk1"/>
                </a:solidFill>
                <a:latin typeface="Arial"/>
                <a:ea typeface="Arial"/>
                <a:cs typeface="Arial"/>
                <a:sym typeface="Arial"/>
              </a:defRPr>
            </a:lvl7pPr>
            <a:lvl8pPr marL="3200400" marR="0" lvl="7" indent="0" algn="ctr" rtl="0">
              <a:lnSpc>
                <a:spcPct val="90000"/>
              </a:lnSpc>
              <a:spcBef>
                <a:spcPts val="500"/>
              </a:spcBef>
              <a:buClr>
                <a:schemeClr val="dk1"/>
              </a:buClr>
              <a:buFont typeface="Arial"/>
              <a:buNone/>
              <a:defRPr sz="1600" b="0" i="0" u="none" strike="noStrike" cap="none">
                <a:solidFill>
                  <a:schemeClr val="dk1"/>
                </a:solidFill>
                <a:latin typeface="Arial"/>
                <a:ea typeface="Arial"/>
                <a:cs typeface="Arial"/>
                <a:sym typeface="Arial"/>
              </a:defRPr>
            </a:lvl8pPr>
            <a:lvl9pPr marL="3657600" marR="0" lvl="8" indent="0" algn="ctr" rtl="0">
              <a:lnSpc>
                <a:spcPct val="90000"/>
              </a:lnSpc>
              <a:spcBef>
                <a:spcPts val="500"/>
              </a:spcBef>
              <a:buClr>
                <a:schemeClr val="dk1"/>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2" name="Date Placeholder 1"/>
          <p:cNvSpPr>
            <a:spLocks noGrp="1"/>
          </p:cNvSpPr>
          <p:nvPr>
            <p:ph type="dt" sz="half" idx="10"/>
          </p:nvPr>
        </p:nvSpPr>
        <p:spPr/>
        <p:txBody>
          <a:bodyPr/>
          <a:lstStyle/>
          <a:p>
            <a:fld id="{13983ADB-1A03-4243-99C6-97D5A127D337}" type="datetime1">
              <a:rPr lang="en-US" smtClean="0"/>
              <a:t>10/5/2020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43AED4-459E-4D62-B83A-B0B69212F82C}" type="slidenum">
              <a:rPr lang="en-US" smtClean="0"/>
              <a:t>‹#›</a:t>
            </a:fld>
            <a:endParaRPr lang="en-US" dirty="0"/>
          </a:p>
        </p:txBody>
      </p:sp>
    </p:spTree>
    <p:extLst>
      <p:ext uri="{BB962C8B-B14F-4D97-AF65-F5344CB8AC3E}">
        <p14:creationId xmlns:p14="http://schemas.microsoft.com/office/powerpoint/2010/main" val="3780457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Shape 23"/>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spid="_x0000_s114979" name="think-cell Slide" r:id="rId4" imgW="395" imgH="394" progId="TCLayout.ActiveDocument.1">
                  <p:embed/>
                </p:oleObj>
              </mc:Choice>
              <mc:Fallback>
                <p:oleObj name="think-cell Slide" r:id="rId4" imgW="395" imgH="394" progId="TCLayout.ActiveDocument.1">
                  <p:embed/>
                  <p:pic>
                    <p:nvPicPr>
                      <p:cNvPr id="2" name="Object 1" hidden="1"/>
                      <p:cNvPicPr/>
                      <p:nvPr/>
                    </p:nvPicPr>
                    <p:blipFill>
                      <a:blip r:embed="rId5"/>
                      <a:stretch>
                        <a:fillRect/>
                      </a:stretch>
                    </p:blipFill>
                    <p:spPr>
                      <a:xfrm>
                        <a:off x="1589" y="1589"/>
                        <a:ext cx="1587" cy="1587"/>
                      </a:xfrm>
                      <a:prstGeom prst="rect">
                        <a:avLst/>
                      </a:prstGeom>
                    </p:spPr>
                  </p:pic>
                </p:oleObj>
              </mc:Fallback>
            </mc:AlternateContent>
          </a:graphicData>
        </a:graphic>
      </p:graphicFrame>
      <p:pic>
        <p:nvPicPr>
          <p:cNvPr id="24" name="Shape 24"/>
          <p:cNvPicPr preferRelativeResize="0"/>
          <p:nvPr/>
        </p:nvPicPr>
        <p:blipFill/>
        <p:spPr>
          <a:xfrm>
            <a:off x="1589" y="1589"/>
            <a:ext cx="1587" cy="1587"/>
          </a:xfrm>
          <a:prstGeom prst="rect">
            <a:avLst/>
          </a:prstGeom>
          <a:solidFill>
            <a:srgbClr val="FFFFFF"/>
          </a:solidFill>
          <a:ln>
            <a:noFill/>
          </a:ln>
        </p:spPr>
      </p:pic>
      <p:sp>
        <p:nvSpPr>
          <p:cNvPr id="25" name="Shape 25"/>
          <p:cNvSpPr/>
          <p:nvPr/>
        </p:nvSpPr>
        <p:spPr>
          <a:xfrm>
            <a:off x="0" y="6093092"/>
            <a:ext cx="12192000" cy="768096"/>
          </a:xfrm>
          <a:prstGeom prst="rect">
            <a:avLst/>
          </a:prstGeom>
          <a:solidFill>
            <a:schemeClr val="dk2"/>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pic>
        <p:nvPicPr>
          <p:cNvPr id="26" name="Shape 26"/>
          <p:cNvPicPr preferRelativeResize="0"/>
          <p:nvPr/>
        </p:nvPicPr>
        <p:blipFill rotWithShape="1">
          <a:blip r:embed="rId6">
            <a:alphaModFix/>
          </a:blip>
          <a:srcRect/>
          <a:stretch/>
        </p:blipFill>
        <p:spPr>
          <a:xfrm>
            <a:off x="872268" y="6248541"/>
            <a:ext cx="3425853" cy="456819"/>
          </a:xfrm>
          <a:prstGeom prst="rect">
            <a:avLst/>
          </a:prstGeom>
          <a:noFill/>
          <a:ln>
            <a:noFill/>
          </a:ln>
        </p:spPr>
      </p:pic>
      <p:sp>
        <p:nvSpPr>
          <p:cNvPr id="28" name="Shape 28"/>
          <p:cNvSpPr txBox="1">
            <a:spLocks noGrp="1"/>
          </p:cNvSpPr>
          <p:nvPr>
            <p:ph type="body" idx="1"/>
          </p:nvPr>
        </p:nvSpPr>
        <p:spPr>
          <a:xfrm>
            <a:off x="838200" y="1825626"/>
            <a:ext cx="10515600" cy="4114503"/>
          </a:xfrm>
          <a:prstGeom prst="rect">
            <a:avLst/>
          </a:prstGeom>
          <a:noFill/>
          <a:ln>
            <a:noFill/>
          </a:ln>
        </p:spPr>
        <p:txBody>
          <a:bodyPr wrap="square" lIns="91425" tIns="91425" rIns="91425" bIns="91425" anchor="t" anchorCtr="0"/>
          <a:lstStyle>
            <a:lvl1pPr marL="228594" marR="0" lvl="0" indent="-50799" algn="l" rtl="0">
              <a:lnSpc>
                <a:spcPct val="90000"/>
              </a:lnSpc>
              <a:spcBef>
                <a:spcPts val="1000"/>
              </a:spcBef>
              <a:buClr>
                <a:schemeClr val="dk2"/>
              </a:buClr>
              <a:buSzPct val="100000"/>
              <a:buFont typeface="Noto Sans Symbols"/>
              <a:buChar char="▪"/>
              <a:defRPr sz="2800" b="0" i="0" u="none" strike="noStrike" cap="none">
                <a:solidFill>
                  <a:schemeClr val="dk1"/>
                </a:solidFill>
                <a:latin typeface="Arial"/>
                <a:ea typeface="Arial"/>
                <a:cs typeface="Arial"/>
                <a:sym typeface="Arial"/>
              </a:defRPr>
            </a:lvl1pPr>
            <a:lvl2pPr marL="685783" marR="0" lvl="1" indent="-76198" algn="l" rtl="0">
              <a:lnSpc>
                <a:spcPct val="90000"/>
              </a:lnSpc>
              <a:spcBef>
                <a:spcPts val="500"/>
              </a:spcBef>
              <a:buClr>
                <a:schemeClr val="dk2"/>
              </a:buClr>
              <a:buSzPct val="100000"/>
              <a:buFont typeface="Courier New"/>
              <a:buChar char="o"/>
              <a:defRPr sz="2400" b="0" i="0" u="none" strike="noStrike" cap="none">
                <a:solidFill>
                  <a:schemeClr val="dk1"/>
                </a:solidFill>
                <a:latin typeface="Arial"/>
                <a:ea typeface="Arial"/>
                <a:cs typeface="Arial"/>
                <a:sym typeface="Arial"/>
              </a:defRPr>
            </a:lvl2pPr>
            <a:lvl3pPr marL="1142971" marR="0" lvl="2" indent="-101597" algn="l" rtl="0">
              <a:lnSpc>
                <a:spcPct val="90000"/>
              </a:lnSpc>
              <a:spcBef>
                <a:spcPts val="500"/>
              </a:spcBef>
              <a:buClr>
                <a:schemeClr val="dk2"/>
              </a:buClr>
              <a:buSzPct val="100000"/>
              <a:buFont typeface="Noto Sans Symbols"/>
              <a:buChar char="▪"/>
              <a:defRPr sz="2000" b="0" i="0" u="none" strike="noStrike" cap="none">
                <a:solidFill>
                  <a:schemeClr val="dk1"/>
                </a:solidFill>
                <a:latin typeface="Arial"/>
                <a:ea typeface="Arial"/>
                <a:cs typeface="Arial"/>
                <a:sym typeface="Arial"/>
              </a:defRPr>
            </a:lvl3pPr>
            <a:lvl4pPr marL="1600160" marR="0" lvl="3" indent="-114297" algn="l" rtl="0">
              <a:lnSpc>
                <a:spcPct val="90000"/>
              </a:lnSpc>
              <a:spcBef>
                <a:spcPts val="500"/>
              </a:spcBef>
              <a:buClr>
                <a:schemeClr val="dk2"/>
              </a:buClr>
              <a:buSzPct val="100000"/>
              <a:buFont typeface="Courier New"/>
              <a:buChar char="o"/>
              <a:defRPr sz="1800" b="0" i="0" u="none" strike="noStrike" cap="none">
                <a:solidFill>
                  <a:schemeClr val="dk1"/>
                </a:solidFill>
                <a:latin typeface="Arial"/>
                <a:ea typeface="Arial"/>
                <a:cs typeface="Arial"/>
                <a:sym typeface="Arial"/>
              </a:defRPr>
            </a:lvl4pPr>
            <a:lvl5pPr marL="2057349" marR="0" lvl="4" indent="-114297" algn="l" rtl="0">
              <a:lnSpc>
                <a:spcPct val="90000"/>
              </a:lnSpc>
              <a:spcBef>
                <a:spcPts val="500"/>
              </a:spcBef>
              <a:buClr>
                <a:schemeClr val="dk2"/>
              </a:buClr>
              <a:buSzPct val="100000"/>
              <a:buFont typeface="Noto Sans Symbols"/>
              <a:buChar char="▪"/>
              <a:defRPr sz="1800" b="0" i="0" u="none" strike="noStrike" cap="none">
                <a:solidFill>
                  <a:schemeClr val="dk1"/>
                </a:solidFill>
                <a:latin typeface="Arial"/>
                <a:ea typeface="Arial"/>
                <a:cs typeface="Arial"/>
                <a:sym typeface="Arial"/>
              </a:defRPr>
            </a:lvl5pPr>
            <a:lvl6pPr marL="2514537" marR="0" lvl="5" indent="-114297"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6pPr>
            <a:lvl7pPr marL="2971726" marR="0" lvl="6" indent="-114297"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7pPr>
            <a:lvl8pPr marL="3428914" marR="0" lvl="7" indent="-114297"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8pPr>
            <a:lvl9pPr marL="3886103" marR="0" lvl="8" indent="-114297"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 name="Title 2"/>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p>
            <a:fld id="{28E83585-3B49-4713-87E4-64CA06BFA15D}" type="datetime1">
              <a:rPr lang="en-US" smtClean="0"/>
              <a:t>10/5/2020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D643AED4-459E-4D62-B83A-B0B69212F82C}" type="slidenum">
              <a:rPr lang="en-US" smtClean="0"/>
              <a:pPr/>
              <a:t>‹#›</a:t>
            </a:fld>
            <a:endParaRPr lang="en-US" dirty="0"/>
          </a:p>
        </p:txBody>
      </p:sp>
    </p:spTree>
    <p:extLst>
      <p:ext uri="{BB962C8B-B14F-4D97-AF65-F5344CB8AC3E}">
        <p14:creationId xmlns:p14="http://schemas.microsoft.com/office/powerpoint/2010/main" val="28192236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7" name="Rectangle 6"/>
          <p:cNvSpPr/>
          <p:nvPr userDrawn="1"/>
        </p:nvSpPr>
        <p:spPr>
          <a:xfrm>
            <a:off x="0" y="6101970"/>
            <a:ext cx="12192001" cy="768096"/>
          </a:xfrm>
          <a:prstGeom prst="rect">
            <a:avLst/>
          </a:prstGeom>
          <a:solidFill>
            <a:srgbClr val="2D3D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2268" y="6248540"/>
            <a:ext cx="3432432" cy="457200"/>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75751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5"/>
        <p:cNvGrpSpPr/>
        <p:nvPr/>
      </p:nvGrpSpPr>
      <p:grpSpPr>
        <a:xfrm>
          <a:off x="0" y="0"/>
          <a:ext cx="0" cy="0"/>
          <a:chOff x="0" y="0"/>
          <a:chExt cx="0" cy="0"/>
        </a:xfrm>
      </p:grpSpPr>
      <p:sp>
        <p:nvSpPr>
          <p:cNvPr id="66" name="Shape 66"/>
          <p:cNvSpPr/>
          <p:nvPr/>
        </p:nvSpPr>
        <p:spPr>
          <a:xfrm>
            <a:off x="0" y="6093092"/>
            <a:ext cx="12192000" cy="768096"/>
          </a:xfrm>
          <a:prstGeom prst="rect">
            <a:avLst/>
          </a:prstGeom>
          <a:solidFill>
            <a:schemeClr val="dk2"/>
          </a:solidFill>
          <a:ln>
            <a:noFill/>
          </a:ln>
        </p:spPr>
        <p:txBody>
          <a:bodyPr wrap="square" lIns="91425" tIns="45700" rIns="91425" bIns="45700" anchor="ctr" anchorCtr="0">
            <a:noAutofit/>
          </a:bodyPr>
          <a:lstStyle/>
          <a:p>
            <a:pPr marL="0" marR="0" lvl="0" indent="0" algn="ctr" rtl="0">
              <a:spcBef>
                <a:spcPts val="0"/>
              </a:spcBef>
              <a:buNone/>
            </a:pPr>
            <a:endParaRPr sz="1800" dirty="0">
              <a:solidFill>
                <a:schemeClr val="lt1"/>
              </a:solidFill>
              <a:latin typeface="Arial"/>
              <a:ea typeface="Arial"/>
              <a:cs typeface="Arial"/>
              <a:sym typeface="Arial"/>
            </a:endParaRPr>
          </a:p>
        </p:txBody>
      </p:sp>
      <p:sp>
        <p:nvSpPr>
          <p:cNvPr id="67" name="Shape 67"/>
          <p:cNvSpPr txBox="1">
            <a:spLocks noGrp="1"/>
          </p:cNvSpPr>
          <p:nvPr>
            <p:ph type="title"/>
          </p:nvPr>
        </p:nvSpPr>
        <p:spPr>
          <a:xfrm>
            <a:off x="839788" y="365125"/>
            <a:ext cx="10515600" cy="1325563"/>
          </a:xfrm>
          <a:prstGeom prst="rect">
            <a:avLst/>
          </a:prstGeom>
          <a:noFill/>
          <a:ln>
            <a:noFill/>
          </a:ln>
        </p:spPr>
        <p:txBody>
          <a:bodyPr wrap="square" lIns="91425" tIns="91425" rIns="91425" bIns="91425" anchor="ctr" anchorCtr="0"/>
          <a:lstStyle>
            <a:lvl1pPr marL="0" marR="0" lvl="0" indent="0" algn="ctr" rtl="0">
              <a:lnSpc>
                <a:spcPct val="90000"/>
              </a:lnSpc>
              <a:spcBef>
                <a:spcPts val="0"/>
              </a:spcBef>
              <a:buClr>
                <a:schemeClr val="dk2"/>
              </a:buClr>
              <a:buFont typeface="Arial"/>
              <a:buNone/>
              <a:defRPr sz="4400" b="0"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8" name="Shape 68"/>
          <p:cNvSpPr txBox="1">
            <a:spLocks noGrp="1"/>
          </p:cNvSpPr>
          <p:nvPr>
            <p:ph type="body" idx="1"/>
          </p:nvPr>
        </p:nvSpPr>
        <p:spPr>
          <a:xfrm>
            <a:off x="839788" y="1681163"/>
            <a:ext cx="5157787" cy="823912"/>
          </a:xfrm>
          <a:prstGeom prst="rect">
            <a:avLst/>
          </a:prstGeom>
          <a:noFill/>
          <a:ln>
            <a:noFill/>
          </a:ln>
        </p:spPr>
        <p:txBody>
          <a:bodyPr wrap="square" lIns="91425" tIns="91425" rIns="91425" bIns="91425" anchor="b" anchorCtr="0"/>
          <a:lstStyle>
            <a:lvl1pPr marL="0" marR="0" lvl="0" indent="0" algn="l" rtl="0">
              <a:lnSpc>
                <a:spcPct val="90000"/>
              </a:lnSpc>
              <a:spcBef>
                <a:spcPts val="1000"/>
              </a:spcBef>
              <a:buClr>
                <a:schemeClr val="dk2"/>
              </a:buClr>
              <a:buFont typeface="Noto Sans Symbols"/>
              <a:buNone/>
              <a:defRPr sz="2400" b="1" i="0" u="none" strike="noStrike" cap="none">
                <a:solidFill>
                  <a:schemeClr val="dk1"/>
                </a:solidFill>
                <a:latin typeface="Arial"/>
                <a:ea typeface="Arial"/>
                <a:cs typeface="Arial"/>
                <a:sym typeface="Arial"/>
              </a:defRPr>
            </a:lvl1pPr>
            <a:lvl2pPr marL="457200" marR="0" lvl="1" indent="0" algn="l" rtl="0">
              <a:lnSpc>
                <a:spcPct val="90000"/>
              </a:lnSpc>
              <a:spcBef>
                <a:spcPts val="500"/>
              </a:spcBef>
              <a:buClr>
                <a:schemeClr val="dk2"/>
              </a:buClr>
              <a:buFont typeface="Courier New"/>
              <a:buNone/>
              <a:defRPr sz="2000" b="1" i="0" u="none" strike="noStrike" cap="none">
                <a:solidFill>
                  <a:schemeClr val="dk1"/>
                </a:solidFill>
                <a:latin typeface="Arial"/>
                <a:ea typeface="Arial"/>
                <a:cs typeface="Arial"/>
                <a:sym typeface="Arial"/>
              </a:defRPr>
            </a:lvl2pPr>
            <a:lvl3pPr marL="914400" marR="0" lvl="2" indent="0" algn="l" rtl="0">
              <a:lnSpc>
                <a:spcPct val="90000"/>
              </a:lnSpc>
              <a:spcBef>
                <a:spcPts val="500"/>
              </a:spcBef>
              <a:buClr>
                <a:schemeClr val="dk2"/>
              </a:buClr>
              <a:buFont typeface="Noto Sans Symbols"/>
              <a:buNone/>
              <a:defRPr sz="1800" b="1" i="0" u="none" strike="noStrike" cap="none">
                <a:solidFill>
                  <a:schemeClr val="dk1"/>
                </a:solidFill>
                <a:latin typeface="Arial"/>
                <a:ea typeface="Arial"/>
                <a:cs typeface="Arial"/>
                <a:sym typeface="Arial"/>
              </a:defRPr>
            </a:lvl3pPr>
            <a:lvl4pPr marL="1371600" marR="0" lvl="3" indent="0" algn="l" rtl="0">
              <a:lnSpc>
                <a:spcPct val="90000"/>
              </a:lnSpc>
              <a:spcBef>
                <a:spcPts val="500"/>
              </a:spcBef>
              <a:buClr>
                <a:schemeClr val="dk2"/>
              </a:buClr>
              <a:buFont typeface="Courier New"/>
              <a:buNone/>
              <a:defRPr sz="1600" b="1" i="0" u="none" strike="noStrike" cap="none">
                <a:solidFill>
                  <a:schemeClr val="dk1"/>
                </a:solidFill>
                <a:latin typeface="Arial"/>
                <a:ea typeface="Arial"/>
                <a:cs typeface="Arial"/>
                <a:sym typeface="Arial"/>
              </a:defRPr>
            </a:lvl4pPr>
            <a:lvl5pPr marL="1828800" marR="0" lvl="4" indent="0" algn="l" rtl="0">
              <a:lnSpc>
                <a:spcPct val="90000"/>
              </a:lnSpc>
              <a:spcBef>
                <a:spcPts val="500"/>
              </a:spcBef>
              <a:buClr>
                <a:schemeClr val="dk2"/>
              </a:buClr>
              <a:buFont typeface="Noto Sans Symbols"/>
              <a:buNone/>
              <a:defRPr sz="1600" b="1" i="0" u="none" strike="noStrike" cap="none">
                <a:solidFill>
                  <a:schemeClr val="dk1"/>
                </a:solidFill>
                <a:latin typeface="Arial"/>
                <a:ea typeface="Arial"/>
                <a:cs typeface="Arial"/>
                <a:sym typeface="Arial"/>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Arial"/>
                <a:ea typeface="Arial"/>
                <a:cs typeface="Arial"/>
                <a:sym typeface="Arial"/>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Arial"/>
                <a:ea typeface="Arial"/>
                <a:cs typeface="Arial"/>
                <a:sym typeface="Arial"/>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Arial"/>
                <a:ea typeface="Arial"/>
                <a:cs typeface="Arial"/>
                <a:sym typeface="Arial"/>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Arial"/>
                <a:ea typeface="Arial"/>
                <a:cs typeface="Arial"/>
                <a:sym typeface="Arial"/>
              </a:defRPr>
            </a:lvl9pPr>
          </a:lstStyle>
          <a:p>
            <a:endParaRPr/>
          </a:p>
        </p:txBody>
      </p:sp>
      <p:sp>
        <p:nvSpPr>
          <p:cNvPr id="69" name="Shape 69"/>
          <p:cNvSpPr txBox="1">
            <a:spLocks noGrp="1"/>
          </p:cNvSpPr>
          <p:nvPr>
            <p:ph type="body" idx="2"/>
          </p:nvPr>
        </p:nvSpPr>
        <p:spPr>
          <a:xfrm>
            <a:off x="839788" y="2505075"/>
            <a:ext cx="5157787" cy="3446885"/>
          </a:xfrm>
          <a:prstGeom prst="rect">
            <a:avLst/>
          </a:prstGeom>
          <a:noFill/>
          <a:ln>
            <a:noFill/>
          </a:ln>
        </p:spPr>
        <p:txBody>
          <a:bodyPr wrap="square" lIns="91425" tIns="91425" rIns="91425" bIns="91425" anchor="t" anchorCtr="0"/>
          <a:lstStyle>
            <a:lvl1pPr marL="228600" marR="0" lvl="0" indent="-50800" algn="l" rtl="0">
              <a:lnSpc>
                <a:spcPct val="90000"/>
              </a:lnSpc>
              <a:spcBef>
                <a:spcPts val="1000"/>
              </a:spcBef>
              <a:buClr>
                <a:schemeClr val="dk2"/>
              </a:buClr>
              <a:buSzPct val="100000"/>
              <a:buFont typeface="Noto Sans Symbols"/>
              <a:buChar char="▪"/>
              <a:defRPr sz="2800" b="0" i="0" u="none" strike="noStrike" cap="none">
                <a:solidFill>
                  <a:schemeClr val="dk1"/>
                </a:solidFill>
                <a:latin typeface="Arial"/>
                <a:ea typeface="Arial"/>
                <a:cs typeface="Arial"/>
                <a:sym typeface="Arial"/>
              </a:defRPr>
            </a:lvl1pPr>
            <a:lvl2pPr marL="685800" marR="0" lvl="1" indent="-76200" algn="l" rtl="0">
              <a:lnSpc>
                <a:spcPct val="90000"/>
              </a:lnSpc>
              <a:spcBef>
                <a:spcPts val="500"/>
              </a:spcBef>
              <a:buClr>
                <a:schemeClr val="dk2"/>
              </a:buClr>
              <a:buSzPct val="100000"/>
              <a:buFont typeface="Courier New"/>
              <a:buChar char="o"/>
              <a:defRPr sz="2400" b="0" i="0" u="none" strike="noStrike" cap="none">
                <a:solidFill>
                  <a:schemeClr val="dk1"/>
                </a:solidFill>
                <a:latin typeface="Arial"/>
                <a:ea typeface="Arial"/>
                <a:cs typeface="Arial"/>
                <a:sym typeface="Arial"/>
              </a:defRPr>
            </a:lvl2pPr>
            <a:lvl3pPr marL="1143000" marR="0" lvl="2" indent="-101600" algn="l" rtl="0">
              <a:lnSpc>
                <a:spcPct val="90000"/>
              </a:lnSpc>
              <a:spcBef>
                <a:spcPts val="500"/>
              </a:spcBef>
              <a:buClr>
                <a:schemeClr val="dk2"/>
              </a:buClr>
              <a:buSzPct val="100000"/>
              <a:buFont typeface="Noto Sans Symbols"/>
              <a:buChar char="▪"/>
              <a:defRPr sz="2000" b="0" i="0" u="none" strike="noStrike" cap="none">
                <a:solidFill>
                  <a:schemeClr val="dk1"/>
                </a:solidFill>
                <a:latin typeface="Arial"/>
                <a:ea typeface="Arial"/>
                <a:cs typeface="Arial"/>
                <a:sym typeface="Arial"/>
              </a:defRPr>
            </a:lvl3pPr>
            <a:lvl4pPr marL="1600200" marR="0" lvl="3" indent="-114300" algn="l" rtl="0">
              <a:lnSpc>
                <a:spcPct val="90000"/>
              </a:lnSpc>
              <a:spcBef>
                <a:spcPts val="500"/>
              </a:spcBef>
              <a:buClr>
                <a:schemeClr val="dk2"/>
              </a:buClr>
              <a:buSzPct val="100000"/>
              <a:buFont typeface="Courier New"/>
              <a:buChar char="o"/>
              <a:defRPr sz="1800" b="0" i="0" u="none" strike="noStrike" cap="none">
                <a:solidFill>
                  <a:schemeClr val="dk1"/>
                </a:solidFill>
                <a:latin typeface="Arial"/>
                <a:ea typeface="Arial"/>
                <a:cs typeface="Arial"/>
                <a:sym typeface="Arial"/>
              </a:defRPr>
            </a:lvl4pPr>
            <a:lvl5pPr marL="2057400" marR="0" lvl="4" indent="-114300" algn="l" rtl="0">
              <a:lnSpc>
                <a:spcPct val="90000"/>
              </a:lnSpc>
              <a:spcBef>
                <a:spcPts val="500"/>
              </a:spcBef>
              <a:buClr>
                <a:schemeClr val="dk2"/>
              </a:buClr>
              <a:buSzPct val="100000"/>
              <a:buFont typeface="Noto Sans Symbols"/>
              <a:buChar char="▪"/>
              <a:defRPr sz="1800" b="0" i="0" u="none" strike="noStrike" cap="none">
                <a:solidFill>
                  <a:schemeClr val="dk1"/>
                </a:solidFill>
                <a:latin typeface="Arial"/>
                <a:ea typeface="Arial"/>
                <a:cs typeface="Arial"/>
                <a:sym typeface="Arial"/>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70" name="Shape 70"/>
          <p:cNvSpPr txBox="1">
            <a:spLocks noGrp="1"/>
          </p:cNvSpPr>
          <p:nvPr>
            <p:ph type="body" idx="3"/>
          </p:nvPr>
        </p:nvSpPr>
        <p:spPr>
          <a:xfrm>
            <a:off x="6172200" y="1681163"/>
            <a:ext cx="5183188" cy="823912"/>
          </a:xfrm>
          <a:prstGeom prst="rect">
            <a:avLst/>
          </a:prstGeom>
          <a:noFill/>
          <a:ln>
            <a:noFill/>
          </a:ln>
        </p:spPr>
        <p:txBody>
          <a:bodyPr wrap="square" lIns="91425" tIns="91425" rIns="91425" bIns="91425" anchor="b" anchorCtr="0"/>
          <a:lstStyle>
            <a:lvl1pPr marL="0" marR="0" lvl="0" indent="0" algn="l" rtl="0">
              <a:lnSpc>
                <a:spcPct val="90000"/>
              </a:lnSpc>
              <a:spcBef>
                <a:spcPts val="1000"/>
              </a:spcBef>
              <a:buClr>
                <a:schemeClr val="dk2"/>
              </a:buClr>
              <a:buFont typeface="Noto Sans Symbols"/>
              <a:buNone/>
              <a:defRPr sz="2400" b="1" i="0" u="none" strike="noStrike" cap="none">
                <a:solidFill>
                  <a:schemeClr val="dk1"/>
                </a:solidFill>
                <a:latin typeface="Arial"/>
                <a:ea typeface="Arial"/>
                <a:cs typeface="Arial"/>
                <a:sym typeface="Arial"/>
              </a:defRPr>
            </a:lvl1pPr>
            <a:lvl2pPr marL="457200" marR="0" lvl="1" indent="0" algn="l" rtl="0">
              <a:lnSpc>
                <a:spcPct val="90000"/>
              </a:lnSpc>
              <a:spcBef>
                <a:spcPts val="500"/>
              </a:spcBef>
              <a:buClr>
                <a:schemeClr val="dk2"/>
              </a:buClr>
              <a:buFont typeface="Courier New"/>
              <a:buNone/>
              <a:defRPr sz="2000" b="1" i="0" u="none" strike="noStrike" cap="none">
                <a:solidFill>
                  <a:schemeClr val="dk1"/>
                </a:solidFill>
                <a:latin typeface="Arial"/>
                <a:ea typeface="Arial"/>
                <a:cs typeface="Arial"/>
                <a:sym typeface="Arial"/>
              </a:defRPr>
            </a:lvl2pPr>
            <a:lvl3pPr marL="914400" marR="0" lvl="2" indent="0" algn="l" rtl="0">
              <a:lnSpc>
                <a:spcPct val="90000"/>
              </a:lnSpc>
              <a:spcBef>
                <a:spcPts val="500"/>
              </a:spcBef>
              <a:buClr>
                <a:schemeClr val="dk2"/>
              </a:buClr>
              <a:buFont typeface="Noto Sans Symbols"/>
              <a:buNone/>
              <a:defRPr sz="1800" b="1" i="0" u="none" strike="noStrike" cap="none">
                <a:solidFill>
                  <a:schemeClr val="dk1"/>
                </a:solidFill>
                <a:latin typeface="Arial"/>
                <a:ea typeface="Arial"/>
                <a:cs typeface="Arial"/>
                <a:sym typeface="Arial"/>
              </a:defRPr>
            </a:lvl3pPr>
            <a:lvl4pPr marL="1371600" marR="0" lvl="3" indent="0" algn="l" rtl="0">
              <a:lnSpc>
                <a:spcPct val="90000"/>
              </a:lnSpc>
              <a:spcBef>
                <a:spcPts val="500"/>
              </a:spcBef>
              <a:buClr>
                <a:schemeClr val="dk2"/>
              </a:buClr>
              <a:buFont typeface="Courier New"/>
              <a:buNone/>
              <a:defRPr sz="1600" b="1" i="0" u="none" strike="noStrike" cap="none">
                <a:solidFill>
                  <a:schemeClr val="dk1"/>
                </a:solidFill>
                <a:latin typeface="Arial"/>
                <a:ea typeface="Arial"/>
                <a:cs typeface="Arial"/>
                <a:sym typeface="Arial"/>
              </a:defRPr>
            </a:lvl4pPr>
            <a:lvl5pPr marL="1828800" marR="0" lvl="4" indent="0" algn="l" rtl="0">
              <a:lnSpc>
                <a:spcPct val="90000"/>
              </a:lnSpc>
              <a:spcBef>
                <a:spcPts val="500"/>
              </a:spcBef>
              <a:buClr>
                <a:schemeClr val="dk2"/>
              </a:buClr>
              <a:buFont typeface="Noto Sans Symbols"/>
              <a:buNone/>
              <a:defRPr sz="1600" b="1" i="0" u="none" strike="noStrike" cap="none">
                <a:solidFill>
                  <a:schemeClr val="dk1"/>
                </a:solidFill>
                <a:latin typeface="Arial"/>
                <a:ea typeface="Arial"/>
                <a:cs typeface="Arial"/>
                <a:sym typeface="Arial"/>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Arial"/>
                <a:ea typeface="Arial"/>
                <a:cs typeface="Arial"/>
                <a:sym typeface="Arial"/>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Arial"/>
                <a:ea typeface="Arial"/>
                <a:cs typeface="Arial"/>
                <a:sym typeface="Arial"/>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Arial"/>
                <a:ea typeface="Arial"/>
                <a:cs typeface="Arial"/>
                <a:sym typeface="Arial"/>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Arial"/>
                <a:ea typeface="Arial"/>
                <a:cs typeface="Arial"/>
                <a:sym typeface="Arial"/>
              </a:defRPr>
            </a:lvl9pPr>
          </a:lstStyle>
          <a:p>
            <a:endParaRPr/>
          </a:p>
        </p:txBody>
      </p:sp>
      <p:sp>
        <p:nvSpPr>
          <p:cNvPr id="71" name="Shape 71"/>
          <p:cNvSpPr txBox="1">
            <a:spLocks noGrp="1"/>
          </p:cNvSpPr>
          <p:nvPr>
            <p:ph type="body" idx="4"/>
          </p:nvPr>
        </p:nvSpPr>
        <p:spPr>
          <a:xfrm>
            <a:off x="6172200" y="2505075"/>
            <a:ext cx="5183188" cy="3446885"/>
          </a:xfrm>
          <a:prstGeom prst="rect">
            <a:avLst/>
          </a:prstGeom>
          <a:noFill/>
          <a:ln>
            <a:noFill/>
          </a:ln>
        </p:spPr>
        <p:txBody>
          <a:bodyPr wrap="square" lIns="91425" tIns="91425" rIns="91425" bIns="91425" anchor="t" anchorCtr="0"/>
          <a:lstStyle>
            <a:lvl1pPr marL="228600" marR="0" lvl="0" indent="-50800" algn="l" rtl="0">
              <a:lnSpc>
                <a:spcPct val="90000"/>
              </a:lnSpc>
              <a:spcBef>
                <a:spcPts val="1000"/>
              </a:spcBef>
              <a:buClr>
                <a:schemeClr val="dk2"/>
              </a:buClr>
              <a:buSzPct val="100000"/>
              <a:buFont typeface="Noto Sans Symbols"/>
              <a:buChar char="▪"/>
              <a:defRPr sz="2800" b="0" i="0" u="none" strike="noStrike" cap="none">
                <a:solidFill>
                  <a:schemeClr val="dk1"/>
                </a:solidFill>
                <a:latin typeface="Arial"/>
                <a:ea typeface="Arial"/>
                <a:cs typeface="Arial"/>
                <a:sym typeface="Arial"/>
              </a:defRPr>
            </a:lvl1pPr>
            <a:lvl2pPr marL="685800" marR="0" lvl="1" indent="-76200" algn="l" rtl="0">
              <a:lnSpc>
                <a:spcPct val="90000"/>
              </a:lnSpc>
              <a:spcBef>
                <a:spcPts val="500"/>
              </a:spcBef>
              <a:buClr>
                <a:schemeClr val="dk2"/>
              </a:buClr>
              <a:buSzPct val="100000"/>
              <a:buFont typeface="Courier New"/>
              <a:buChar char="o"/>
              <a:defRPr sz="2400" b="0" i="0" u="none" strike="noStrike" cap="none">
                <a:solidFill>
                  <a:schemeClr val="dk1"/>
                </a:solidFill>
                <a:latin typeface="Arial"/>
                <a:ea typeface="Arial"/>
                <a:cs typeface="Arial"/>
                <a:sym typeface="Arial"/>
              </a:defRPr>
            </a:lvl2pPr>
            <a:lvl3pPr marL="1143000" marR="0" lvl="2" indent="-101600" algn="l" rtl="0">
              <a:lnSpc>
                <a:spcPct val="90000"/>
              </a:lnSpc>
              <a:spcBef>
                <a:spcPts val="500"/>
              </a:spcBef>
              <a:buClr>
                <a:schemeClr val="dk2"/>
              </a:buClr>
              <a:buSzPct val="100000"/>
              <a:buFont typeface="Noto Sans Symbols"/>
              <a:buChar char="▪"/>
              <a:defRPr sz="2000" b="0" i="0" u="none" strike="noStrike" cap="none">
                <a:solidFill>
                  <a:schemeClr val="dk1"/>
                </a:solidFill>
                <a:latin typeface="Arial"/>
                <a:ea typeface="Arial"/>
                <a:cs typeface="Arial"/>
                <a:sym typeface="Arial"/>
              </a:defRPr>
            </a:lvl3pPr>
            <a:lvl4pPr marL="1600200" marR="0" lvl="3" indent="-114300" algn="l" rtl="0">
              <a:lnSpc>
                <a:spcPct val="90000"/>
              </a:lnSpc>
              <a:spcBef>
                <a:spcPts val="500"/>
              </a:spcBef>
              <a:buClr>
                <a:schemeClr val="dk2"/>
              </a:buClr>
              <a:buSzPct val="100000"/>
              <a:buFont typeface="Courier New"/>
              <a:buChar char="o"/>
              <a:defRPr sz="1800" b="0" i="0" u="none" strike="noStrike" cap="none">
                <a:solidFill>
                  <a:schemeClr val="dk1"/>
                </a:solidFill>
                <a:latin typeface="Arial"/>
                <a:ea typeface="Arial"/>
                <a:cs typeface="Arial"/>
                <a:sym typeface="Arial"/>
              </a:defRPr>
            </a:lvl4pPr>
            <a:lvl5pPr marL="2057400" marR="0" lvl="4" indent="-114300" algn="l" rtl="0">
              <a:lnSpc>
                <a:spcPct val="90000"/>
              </a:lnSpc>
              <a:spcBef>
                <a:spcPts val="500"/>
              </a:spcBef>
              <a:buClr>
                <a:schemeClr val="dk2"/>
              </a:buClr>
              <a:buSzPct val="100000"/>
              <a:buFont typeface="Noto Sans Symbols"/>
              <a:buChar char="▪"/>
              <a:defRPr sz="1800" b="0" i="0" u="none" strike="noStrike" cap="none">
                <a:solidFill>
                  <a:schemeClr val="dk1"/>
                </a:solidFill>
                <a:latin typeface="Arial"/>
                <a:ea typeface="Arial"/>
                <a:cs typeface="Arial"/>
                <a:sym typeface="Arial"/>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9pPr>
          </a:lstStyle>
          <a:p>
            <a:endParaRPr/>
          </a:p>
        </p:txBody>
      </p:sp>
      <p:pic>
        <p:nvPicPr>
          <p:cNvPr id="75" name="Shape 75"/>
          <p:cNvPicPr preferRelativeResize="0"/>
          <p:nvPr/>
        </p:nvPicPr>
        <p:blipFill rotWithShape="1">
          <a:blip r:embed="rId2">
            <a:alphaModFix/>
          </a:blip>
          <a:srcRect/>
          <a:stretch/>
        </p:blipFill>
        <p:spPr>
          <a:xfrm>
            <a:off x="872268" y="6248540"/>
            <a:ext cx="3425853" cy="456819"/>
          </a:xfrm>
          <a:prstGeom prst="rect">
            <a:avLst/>
          </a:prstGeom>
          <a:noFill/>
          <a:ln>
            <a:noFill/>
          </a:ln>
        </p:spPr>
      </p:pic>
      <p:sp>
        <p:nvSpPr>
          <p:cNvPr id="2" name="Date Placeholder 1"/>
          <p:cNvSpPr>
            <a:spLocks noGrp="1"/>
          </p:cNvSpPr>
          <p:nvPr>
            <p:ph type="dt" sz="half" idx="10"/>
          </p:nvPr>
        </p:nvSpPr>
        <p:spPr/>
        <p:txBody>
          <a:bodyPr/>
          <a:lstStyle/>
          <a:p>
            <a:fld id="{3BA2D1A8-892A-4C09-B4B1-7EA11C038C8E}" type="datetime1">
              <a:rPr lang="en-US" smtClean="0"/>
              <a:t>10/5/2020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43AED4-459E-4D62-B83A-B0B69212F82C}" type="slidenum">
              <a:rPr lang="en-US" smtClean="0"/>
              <a:t>‹#›</a:t>
            </a:fld>
            <a:endParaRPr lang="en-US" dirty="0"/>
          </a:p>
        </p:txBody>
      </p:sp>
    </p:spTree>
    <p:extLst>
      <p:ext uri="{BB962C8B-B14F-4D97-AF65-F5344CB8AC3E}">
        <p14:creationId xmlns:p14="http://schemas.microsoft.com/office/powerpoint/2010/main" val="4041718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Footer Only">
    <p:spTree>
      <p:nvGrpSpPr>
        <p:cNvPr id="1" name="Shape 87"/>
        <p:cNvGrpSpPr/>
        <p:nvPr/>
      </p:nvGrpSpPr>
      <p:grpSpPr>
        <a:xfrm>
          <a:off x="0" y="0"/>
          <a:ext cx="0" cy="0"/>
          <a:chOff x="0" y="0"/>
          <a:chExt cx="0" cy="0"/>
        </a:xfrm>
      </p:grpSpPr>
      <p:sp>
        <p:nvSpPr>
          <p:cNvPr id="88" name="Shape 88"/>
          <p:cNvSpPr/>
          <p:nvPr/>
        </p:nvSpPr>
        <p:spPr>
          <a:xfrm>
            <a:off x="0" y="6093092"/>
            <a:ext cx="12192000" cy="768096"/>
          </a:xfrm>
          <a:prstGeom prst="rect">
            <a:avLst/>
          </a:prstGeom>
          <a:solidFill>
            <a:schemeClr val="dk2"/>
          </a:solidFill>
          <a:ln>
            <a:noFill/>
          </a:ln>
        </p:spPr>
        <p:txBody>
          <a:bodyPr wrap="square" lIns="91425" tIns="45700" rIns="91425" bIns="45700" anchor="ctr" anchorCtr="0">
            <a:noAutofit/>
          </a:bodyPr>
          <a:lstStyle/>
          <a:p>
            <a:pPr marL="0" marR="0" lvl="0" indent="0" algn="ctr" rtl="0">
              <a:spcBef>
                <a:spcPts val="0"/>
              </a:spcBef>
              <a:buNone/>
            </a:pPr>
            <a:endParaRPr sz="1800" dirty="0">
              <a:solidFill>
                <a:schemeClr val="lt1"/>
              </a:solidFill>
              <a:latin typeface="Arial"/>
              <a:ea typeface="Arial"/>
              <a:cs typeface="Arial"/>
              <a:sym typeface="Arial"/>
            </a:endParaRPr>
          </a:p>
        </p:txBody>
      </p:sp>
      <p:pic>
        <p:nvPicPr>
          <p:cNvPr id="92" name="Shape 92"/>
          <p:cNvPicPr preferRelativeResize="0"/>
          <p:nvPr/>
        </p:nvPicPr>
        <p:blipFill rotWithShape="1">
          <a:blip r:embed="rId2">
            <a:alphaModFix/>
          </a:blip>
          <a:srcRect/>
          <a:stretch/>
        </p:blipFill>
        <p:spPr>
          <a:xfrm>
            <a:off x="872268" y="6248540"/>
            <a:ext cx="3425853" cy="456819"/>
          </a:xfrm>
          <a:prstGeom prst="rect">
            <a:avLst/>
          </a:prstGeom>
          <a:noFill/>
          <a:ln>
            <a:noFill/>
          </a:ln>
        </p:spPr>
      </p:pic>
      <p:sp>
        <p:nvSpPr>
          <p:cNvPr id="2" name="Date Placeholder 1"/>
          <p:cNvSpPr>
            <a:spLocks noGrp="1"/>
          </p:cNvSpPr>
          <p:nvPr>
            <p:ph type="dt" sz="half" idx="10"/>
          </p:nvPr>
        </p:nvSpPr>
        <p:spPr/>
        <p:txBody>
          <a:bodyPr/>
          <a:lstStyle/>
          <a:p>
            <a:fld id="{EABEDD37-69F0-49CF-959C-47E77472D2CC}" type="datetime1">
              <a:rPr lang="en-US" smtClean="0"/>
              <a:t>10/5/2020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43AED4-459E-4D62-B83A-B0B69212F82C}"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93"/>
        <p:cNvGrpSpPr/>
        <p:nvPr/>
      </p:nvGrpSpPr>
      <p:grpSpPr>
        <a:xfrm>
          <a:off x="0" y="0"/>
          <a:ext cx="0" cy="0"/>
          <a:chOff x="0" y="0"/>
          <a:chExt cx="0" cy="0"/>
        </a:xfrm>
      </p:grpSpPr>
      <p:sp>
        <p:nvSpPr>
          <p:cNvPr id="94" name="Shape 94"/>
          <p:cNvSpPr/>
          <p:nvPr/>
        </p:nvSpPr>
        <p:spPr>
          <a:xfrm>
            <a:off x="0" y="6093092"/>
            <a:ext cx="12192000" cy="768096"/>
          </a:xfrm>
          <a:prstGeom prst="rect">
            <a:avLst/>
          </a:prstGeom>
          <a:solidFill>
            <a:schemeClr val="dk2"/>
          </a:solidFill>
          <a:ln>
            <a:noFill/>
          </a:ln>
        </p:spPr>
        <p:txBody>
          <a:bodyPr wrap="square" lIns="91425" tIns="45700" rIns="91425" bIns="45700" anchor="ctr" anchorCtr="0">
            <a:noAutofit/>
          </a:bodyPr>
          <a:lstStyle/>
          <a:p>
            <a:pPr marL="0" marR="0" lvl="0" indent="0" algn="ctr" rtl="0">
              <a:spcBef>
                <a:spcPts val="0"/>
              </a:spcBef>
              <a:buNone/>
            </a:pPr>
            <a:endParaRPr sz="1800" dirty="0">
              <a:solidFill>
                <a:schemeClr val="lt1"/>
              </a:solidFill>
              <a:latin typeface="Arial"/>
              <a:ea typeface="Arial"/>
              <a:cs typeface="Arial"/>
              <a:sym typeface="Arial"/>
            </a:endParaRPr>
          </a:p>
        </p:txBody>
      </p:sp>
      <p:sp>
        <p:nvSpPr>
          <p:cNvPr id="95" name="Shape 95"/>
          <p:cNvSpPr txBox="1">
            <a:spLocks noGrp="1"/>
          </p:cNvSpPr>
          <p:nvPr>
            <p:ph type="title"/>
          </p:nvPr>
        </p:nvSpPr>
        <p:spPr>
          <a:xfrm>
            <a:off x="839788" y="457200"/>
            <a:ext cx="3932237" cy="1600200"/>
          </a:xfrm>
          <a:prstGeom prst="rect">
            <a:avLst/>
          </a:prstGeom>
          <a:noFill/>
          <a:ln>
            <a:noFill/>
          </a:ln>
        </p:spPr>
        <p:txBody>
          <a:bodyPr wrap="square" lIns="91425" tIns="91425" rIns="91425" bIns="91425" anchor="b" anchorCtr="0"/>
          <a:lstStyle>
            <a:lvl1pPr marL="0" marR="0" lvl="0" indent="0" algn="ctr" rtl="0">
              <a:lnSpc>
                <a:spcPct val="90000"/>
              </a:lnSpc>
              <a:spcBef>
                <a:spcPts val="0"/>
              </a:spcBef>
              <a:buClr>
                <a:schemeClr val="dk2"/>
              </a:buClr>
              <a:buFont typeface="Arial"/>
              <a:buNone/>
              <a:defRPr sz="3200" b="0"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96" name="Shape 96"/>
          <p:cNvSpPr txBox="1">
            <a:spLocks noGrp="1"/>
          </p:cNvSpPr>
          <p:nvPr>
            <p:ph type="body" idx="1"/>
          </p:nvPr>
        </p:nvSpPr>
        <p:spPr>
          <a:xfrm>
            <a:off x="5183188" y="987425"/>
            <a:ext cx="6172200" cy="4873625"/>
          </a:xfrm>
          <a:prstGeom prst="rect">
            <a:avLst/>
          </a:prstGeom>
          <a:noFill/>
          <a:ln>
            <a:noFill/>
          </a:ln>
        </p:spPr>
        <p:txBody>
          <a:bodyPr wrap="square" lIns="91425" tIns="91425" rIns="91425" bIns="91425" anchor="t" anchorCtr="0"/>
          <a:lstStyle>
            <a:lvl1pPr marL="228600" marR="0" lvl="0" indent="-25400" algn="l" rtl="0">
              <a:lnSpc>
                <a:spcPct val="90000"/>
              </a:lnSpc>
              <a:spcBef>
                <a:spcPts val="1000"/>
              </a:spcBef>
              <a:buClr>
                <a:schemeClr val="dk2"/>
              </a:buClr>
              <a:buSzPct val="100000"/>
              <a:buFont typeface="Noto Sans Symbols"/>
              <a:buChar char="▪"/>
              <a:defRPr sz="3200" b="0" i="0" u="none" strike="noStrike" cap="none">
                <a:solidFill>
                  <a:schemeClr val="dk1"/>
                </a:solidFill>
                <a:latin typeface="Arial"/>
                <a:ea typeface="Arial"/>
                <a:cs typeface="Arial"/>
                <a:sym typeface="Arial"/>
              </a:defRPr>
            </a:lvl1pPr>
            <a:lvl2pPr marL="685800" marR="0" lvl="1" indent="-50800" algn="l" rtl="0">
              <a:lnSpc>
                <a:spcPct val="90000"/>
              </a:lnSpc>
              <a:spcBef>
                <a:spcPts val="500"/>
              </a:spcBef>
              <a:buClr>
                <a:schemeClr val="dk2"/>
              </a:buClr>
              <a:buSzPct val="100000"/>
              <a:buFont typeface="Courier New"/>
              <a:buChar char="o"/>
              <a:defRPr sz="2800" b="0" i="0" u="none" strike="noStrike" cap="none">
                <a:solidFill>
                  <a:schemeClr val="dk1"/>
                </a:solidFill>
                <a:latin typeface="Arial"/>
                <a:ea typeface="Arial"/>
                <a:cs typeface="Arial"/>
                <a:sym typeface="Arial"/>
              </a:defRPr>
            </a:lvl2pPr>
            <a:lvl3pPr marL="1143000" marR="0" lvl="2" indent="-76200" algn="l" rtl="0">
              <a:lnSpc>
                <a:spcPct val="90000"/>
              </a:lnSpc>
              <a:spcBef>
                <a:spcPts val="500"/>
              </a:spcBef>
              <a:buClr>
                <a:schemeClr val="dk2"/>
              </a:buClr>
              <a:buSzPct val="100000"/>
              <a:buFont typeface="Noto Sans Symbols"/>
              <a:buChar char="▪"/>
              <a:defRPr sz="2400" b="0" i="0" u="none" strike="noStrike" cap="none">
                <a:solidFill>
                  <a:schemeClr val="dk1"/>
                </a:solidFill>
                <a:latin typeface="Arial"/>
                <a:ea typeface="Arial"/>
                <a:cs typeface="Arial"/>
                <a:sym typeface="Arial"/>
              </a:defRPr>
            </a:lvl3pPr>
            <a:lvl4pPr marL="1600200" marR="0" lvl="3" indent="-101600" algn="l" rtl="0">
              <a:lnSpc>
                <a:spcPct val="90000"/>
              </a:lnSpc>
              <a:spcBef>
                <a:spcPts val="500"/>
              </a:spcBef>
              <a:buClr>
                <a:schemeClr val="dk2"/>
              </a:buClr>
              <a:buSzPct val="100000"/>
              <a:buFont typeface="Courier New"/>
              <a:buChar char="o"/>
              <a:defRPr sz="2000" b="0" i="0" u="none" strike="noStrike" cap="none">
                <a:solidFill>
                  <a:schemeClr val="dk1"/>
                </a:solidFill>
                <a:latin typeface="Arial"/>
                <a:ea typeface="Arial"/>
                <a:cs typeface="Arial"/>
                <a:sym typeface="Arial"/>
              </a:defRPr>
            </a:lvl4pPr>
            <a:lvl5pPr marL="2057400" marR="0" lvl="4" indent="-101600" algn="l" rtl="0">
              <a:lnSpc>
                <a:spcPct val="90000"/>
              </a:lnSpc>
              <a:spcBef>
                <a:spcPts val="500"/>
              </a:spcBef>
              <a:buClr>
                <a:schemeClr val="dk2"/>
              </a:buClr>
              <a:buSzPct val="100000"/>
              <a:buFont typeface="Noto Sans Symbols"/>
              <a:buChar char="▪"/>
              <a:defRPr sz="2000" b="0" i="0" u="none" strike="noStrike" cap="none">
                <a:solidFill>
                  <a:schemeClr val="dk1"/>
                </a:solidFill>
                <a:latin typeface="Arial"/>
                <a:ea typeface="Arial"/>
                <a:cs typeface="Arial"/>
                <a:sym typeface="Arial"/>
              </a:defRPr>
            </a:lvl5pPr>
            <a:lvl6pPr marL="2514600" marR="0" lvl="5" indent="-101600" algn="l" rtl="0">
              <a:lnSpc>
                <a:spcPct val="90000"/>
              </a:lnSpc>
              <a:spcBef>
                <a:spcPts val="500"/>
              </a:spcBef>
              <a:buClr>
                <a:schemeClr val="dk1"/>
              </a:buClr>
              <a:buSzPct val="100000"/>
              <a:buFont typeface="Arial"/>
              <a:buChar char="•"/>
              <a:defRPr sz="2000" b="0" i="0" u="none" strike="noStrike" cap="none">
                <a:solidFill>
                  <a:schemeClr val="dk1"/>
                </a:solidFill>
                <a:latin typeface="Arial"/>
                <a:ea typeface="Arial"/>
                <a:cs typeface="Arial"/>
                <a:sym typeface="Arial"/>
              </a:defRPr>
            </a:lvl6pPr>
            <a:lvl7pPr marL="2971800" marR="0" lvl="6" indent="-101600" algn="l" rtl="0">
              <a:lnSpc>
                <a:spcPct val="90000"/>
              </a:lnSpc>
              <a:spcBef>
                <a:spcPts val="500"/>
              </a:spcBef>
              <a:buClr>
                <a:schemeClr val="dk1"/>
              </a:buClr>
              <a:buSzPct val="100000"/>
              <a:buFont typeface="Arial"/>
              <a:buChar char="•"/>
              <a:defRPr sz="2000" b="0" i="0" u="none" strike="noStrike" cap="none">
                <a:solidFill>
                  <a:schemeClr val="dk1"/>
                </a:solidFill>
                <a:latin typeface="Arial"/>
                <a:ea typeface="Arial"/>
                <a:cs typeface="Arial"/>
                <a:sym typeface="Arial"/>
              </a:defRPr>
            </a:lvl7pPr>
            <a:lvl8pPr marL="3429000" marR="0" lvl="7" indent="-101600" algn="l" rtl="0">
              <a:lnSpc>
                <a:spcPct val="90000"/>
              </a:lnSpc>
              <a:spcBef>
                <a:spcPts val="500"/>
              </a:spcBef>
              <a:buClr>
                <a:schemeClr val="dk1"/>
              </a:buClr>
              <a:buSzPct val="100000"/>
              <a:buFont typeface="Arial"/>
              <a:buChar char="•"/>
              <a:defRPr sz="2000" b="0" i="0" u="none" strike="noStrike" cap="none">
                <a:solidFill>
                  <a:schemeClr val="dk1"/>
                </a:solidFill>
                <a:latin typeface="Arial"/>
                <a:ea typeface="Arial"/>
                <a:cs typeface="Arial"/>
                <a:sym typeface="Arial"/>
              </a:defRPr>
            </a:lvl8pPr>
            <a:lvl9pPr marL="3886200" marR="0" lvl="8" indent="-101600" algn="l" rtl="0">
              <a:lnSpc>
                <a:spcPct val="90000"/>
              </a:lnSpc>
              <a:spcBef>
                <a:spcPts val="500"/>
              </a:spcBef>
              <a:buClr>
                <a:schemeClr val="dk1"/>
              </a:buClr>
              <a:buSzPct val="100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97" name="Shape 97"/>
          <p:cNvSpPr txBox="1">
            <a:spLocks noGrp="1"/>
          </p:cNvSpPr>
          <p:nvPr>
            <p:ph type="body" idx="2"/>
          </p:nvPr>
        </p:nvSpPr>
        <p:spPr>
          <a:xfrm>
            <a:off x="839788" y="2057400"/>
            <a:ext cx="3932237" cy="3811588"/>
          </a:xfrm>
          <a:prstGeom prst="rect">
            <a:avLst/>
          </a:prstGeom>
          <a:noFill/>
          <a:ln>
            <a:noFill/>
          </a:ln>
        </p:spPr>
        <p:txBody>
          <a:bodyPr wrap="square" lIns="91425" tIns="91425" rIns="91425" bIns="91425" anchor="t" anchorCtr="0"/>
          <a:lstStyle>
            <a:lvl1pPr marL="0" marR="0" lvl="0" indent="0" algn="l" rtl="0">
              <a:lnSpc>
                <a:spcPct val="90000"/>
              </a:lnSpc>
              <a:spcBef>
                <a:spcPts val="1000"/>
              </a:spcBef>
              <a:buClr>
                <a:schemeClr val="dk2"/>
              </a:buClr>
              <a:buFont typeface="Noto Sans Symbols"/>
              <a:buNone/>
              <a:defRPr sz="1600" b="0" i="0" u="none" strike="noStrike" cap="none">
                <a:solidFill>
                  <a:schemeClr val="dk1"/>
                </a:solidFill>
                <a:latin typeface="Arial"/>
                <a:ea typeface="Arial"/>
                <a:cs typeface="Arial"/>
                <a:sym typeface="Arial"/>
              </a:defRPr>
            </a:lvl1pPr>
            <a:lvl2pPr marL="457200" marR="0" lvl="1" indent="0" algn="l" rtl="0">
              <a:lnSpc>
                <a:spcPct val="90000"/>
              </a:lnSpc>
              <a:spcBef>
                <a:spcPts val="500"/>
              </a:spcBef>
              <a:buClr>
                <a:schemeClr val="dk2"/>
              </a:buClr>
              <a:buFont typeface="Courier New"/>
              <a:buNone/>
              <a:defRPr sz="1400" b="0" i="0" u="none" strike="noStrike" cap="none">
                <a:solidFill>
                  <a:schemeClr val="dk1"/>
                </a:solidFill>
                <a:latin typeface="Arial"/>
                <a:ea typeface="Arial"/>
                <a:cs typeface="Arial"/>
                <a:sym typeface="Arial"/>
              </a:defRPr>
            </a:lvl2pPr>
            <a:lvl3pPr marL="914400" marR="0" lvl="2" indent="0" algn="l" rtl="0">
              <a:lnSpc>
                <a:spcPct val="90000"/>
              </a:lnSpc>
              <a:spcBef>
                <a:spcPts val="500"/>
              </a:spcBef>
              <a:buClr>
                <a:schemeClr val="dk2"/>
              </a:buClr>
              <a:buFont typeface="Noto Sans Symbols"/>
              <a:buNone/>
              <a:defRPr sz="1200" b="0" i="0" u="none" strike="noStrike" cap="none">
                <a:solidFill>
                  <a:schemeClr val="dk1"/>
                </a:solidFill>
                <a:latin typeface="Arial"/>
                <a:ea typeface="Arial"/>
                <a:cs typeface="Arial"/>
                <a:sym typeface="Arial"/>
              </a:defRPr>
            </a:lvl3pPr>
            <a:lvl4pPr marL="1371600" marR="0" lvl="3" indent="0" algn="l" rtl="0">
              <a:lnSpc>
                <a:spcPct val="90000"/>
              </a:lnSpc>
              <a:spcBef>
                <a:spcPts val="500"/>
              </a:spcBef>
              <a:buClr>
                <a:schemeClr val="dk2"/>
              </a:buClr>
              <a:buFont typeface="Courier New"/>
              <a:buNone/>
              <a:defRPr sz="1000" b="0" i="0" u="none" strike="noStrike" cap="none">
                <a:solidFill>
                  <a:schemeClr val="dk1"/>
                </a:solidFill>
                <a:latin typeface="Arial"/>
                <a:ea typeface="Arial"/>
                <a:cs typeface="Arial"/>
                <a:sym typeface="Arial"/>
              </a:defRPr>
            </a:lvl4pPr>
            <a:lvl5pPr marL="1828800" marR="0" lvl="4" indent="0" algn="l" rtl="0">
              <a:lnSpc>
                <a:spcPct val="90000"/>
              </a:lnSpc>
              <a:spcBef>
                <a:spcPts val="500"/>
              </a:spcBef>
              <a:buClr>
                <a:schemeClr val="dk2"/>
              </a:buClr>
              <a:buFont typeface="Noto Sans Symbols"/>
              <a:buNone/>
              <a:defRPr sz="1000" b="0" i="0" u="none" strike="noStrike" cap="none">
                <a:solidFill>
                  <a:schemeClr val="dk1"/>
                </a:solidFill>
                <a:latin typeface="Arial"/>
                <a:ea typeface="Arial"/>
                <a:cs typeface="Arial"/>
                <a:sym typeface="Arial"/>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Arial"/>
                <a:ea typeface="Arial"/>
                <a:cs typeface="Arial"/>
                <a:sym typeface="Arial"/>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Arial"/>
                <a:ea typeface="Arial"/>
                <a:cs typeface="Arial"/>
                <a:sym typeface="Arial"/>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Arial"/>
                <a:ea typeface="Arial"/>
                <a:cs typeface="Arial"/>
                <a:sym typeface="Arial"/>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Arial"/>
                <a:ea typeface="Arial"/>
                <a:cs typeface="Arial"/>
                <a:sym typeface="Arial"/>
              </a:defRPr>
            </a:lvl9pPr>
          </a:lstStyle>
          <a:p>
            <a:endParaRPr/>
          </a:p>
        </p:txBody>
      </p:sp>
      <p:pic>
        <p:nvPicPr>
          <p:cNvPr id="101" name="Shape 101"/>
          <p:cNvPicPr preferRelativeResize="0"/>
          <p:nvPr/>
        </p:nvPicPr>
        <p:blipFill rotWithShape="1">
          <a:blip r:embed="rId2">
            <a:alphaModFix/>
          </a:blip>
          <a:srcRect/>
          <a:stretch/>
        </p:blipFill>
        <p:spPr>
          <a:xfrm>
            <a:off x="872268" y="6248540"/>
            <a:ext cx="3425853" cy="456819"/>
          </a:xfrm>
          <a:prstGeom prst="rect">
            <a:avLst/>
          </a:prstGeom>
          <a:noFill/>
          <a:ln>
            <a:noFill/>
          </a:ln>
        </p:spPr>
      </p:pic>
      <p:sp>
        <p:nvSpPr>
          <p:cNvPr id="2" name="Date Placeholder 1"/>
          <p:cNvSpPr>
            <a:spLocks noGrp="1"/>
          </p:cNvSpPr>
          <p:nvPr>
            <p:ph type="dt" sz="half" idx="10"/>
          </p:nvPr>
        </p:nvSpPr>
        <p:spPr/>
        <p:txBody>
          <a:bodyPr/>
          <a:lstStyle/>
          <a:p>
            <a:fld id="{97FD752D-F15E-4A70-9B8C-570546057936}" type="datetime1">
              <a:rPr lang="en-US" smtClean="0"/>
              <a:t>10/5/2020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43AED4-459E-4D62-B83A-B0B69212F82C}"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102"/>
        <p:cNvGrpSpPr/>
        <p:nvPr/>
      </p:nvGrpSpPr>
      <p:grpSpPr>
        <a:xfrm>
          <a:off x="0" y="0"/>
          <a:ext cx="0" cy="0"/>
          <a:chOff x="0" y="0"/>
          <a:chExt cx="0" cy="0"/>
        </a:xfrm>
      </p:grpSpPr>
      <p:sp>
        <p:nvSpPr>
          <p:cNvPr id="103" name="Shape 103"/>
          <p:cNvSpPr/>
          <p:nvPr/>
        </p:nvSpPr>
        <p:spPr>
          <a:xfrm>
            <a:off x="0" y="6093092"/>
            <a:ext cx="12192000" cy="768096"/>
          </a:xfrm>
          <a:prstGeom prst="rect">
            <a:avLst/>
          </a:prstGeom>
          <a:solidFill>
            <a:schemeClr val="dk2"/>
          </a:solidFill>
          <a:ln>
            <a:noFill/>
          </a:ln>
        </p:spPr>
        <p:txBody>
          <a:bodyPr wrap="square" lIns="91425" tIns="45700" rIns="91425" bIns="45700" anchor="ctr" anchorCtr="0">
            <a:noAutofit/>
          </a:bodyPr>
          <a:lstStyle/>
          <a:p>
            <a:pPr marL="0" marR="0" lvl="0" indent="0" algn="ctr" rtl="0">
              <a:spcBef>
                <a:spcPts val="0"/>
              </a:spcBef>
              <a:buNone/>
            </a:pPr>
            <a:endParaRPr sz="1800" dirty="0">
              <a:solidFill>
                <a:schemeClr val="lt1"/>
              </a:solidFill>
              <a:latin typeface="Arial"/>
              <a:ea typeface="Arial"/>
              <a:cs typeface="Arial"/>
              <a:sym typeface="Arial"/>
            </a:endParaRPr>
          </a:p>
        </p:txBody>
      </p:sp>
      <p:sp>
        <p:nvSpPr>
          <p:cNvPr id="104" name="Shape 104"/>
          <p:cNvSpPr txBox="1">
            <a:spLocks noGrp="1"/>
          </p:cNvSpPr>
          <p:nvPr>
            <p:ph type="title"/>
          </p:nvPr>
        </p:nvSpPr>
        <p:spPr>
          <a:xfrm>
            <a:off x="839788" y="457200"/>
            <a:ext cx="3932237" cy="1600200"/>
          </a:xfrm>
          <a:prstGeom prst="rect">
            <a:avLst/>
          </a:prstGeom>
          <a:noFill/>
          <a:ln>
            <a:noFill/>
          </a:ln>
        </p:spPr>
        <p:txBody>
          <a:bodyPr wrap="square" lIns="91425" tIns="91425" rIns="91425" bIns="91425" anchor="b" anchorCtr="0"/>
          <a:lstStyle>
            <a:lvl1pPr marL="0" marR="0" lvl="0" indent="0" algn="ctr" rtl="0">
              <a:lnSpc>
                <a:spcPct val="90000"/>
              </a:lnSpc>
              <a:spcBef>
                <a:spcPts val="0"/>
              </a:spcBef>
              <a:buClr>
                <a:schemeClr val="dk2"/>
              </a:buClr>
              <a:buFont typeface="Arial"/>
              <a:buNone/>
              <a:defRPr sz="3200" b="0"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05" name="Shape 105"/>
          <p:cNvSpPr>
            <a:spLocks noGrp="1"/>
          </p:cNvSpPr>
          <p:nvPr>
            <p:ph type="pic" idx="2"/>
          </p:nvPr>
        </p:nvSpPr>
        <p:spPr>
          <a:xfrm>
            <a:off x="5183188" y="987425"/>
            <a:ext cx="6172200" cy="4873625"/>
          </a:xfrm>
          <a:prstGeom prst="rect">
            <a:avLst/>
          </a:prstGeom>
          <a:noFill/>
          <a:ln>
            <a:noFill/>
          </a:ln>
        </p:spPr>
        <p:txBody>
          <a:bodyPr wrap="square" lIns="91425" tIns="91425" rIns="91425" bIns="91425" anchor="t" anchorCtr="0"/>
          <a:lstStyle>
            <a:lvl1pPr marL="0" marR="0" lvl="0" indent="0" algn="l" rtl="0">
              <a:lnSpc>
                <a:spcPct val="90000"/>
              </a:lnSpc>
              <a:spcBef>
                <a:spcPts val="1000"/>
              </a:spcBef>
              <a:buClr>
                <a:schemeClr val="dk2"/>
              </a:buClr>
              <a:buFont typeface="Noto Sans Symbols"/>
              <a:buNone/>
              <a:defRPr sz="3200" b="0" i="0" u="none" strike="noStrike" cap="none">
                <a:solidFill>
                  <a:schemeClr val="dk1"/>
                </a:solidFill>
                <a:latin typeface="Arial"/>
                <a:ea typeface="Arial"/>
                <a:cs typeface="Arial"/>
                <a:sym typeface="Arial"/>
              </a:defRPr>
            </a:lvl1pPr>
            <a:lvl2pPr marL="457200" marR="0" lvl="1" indent="0" algn="l" rtl="0">
              <a:lnSpc>
                <a:spcPct val="90000"/>
              </a:lnSpc>
              <a:spcBef>
                <a:spcPts val="500"/>
              </a:spcBef>
              <a:buClr>
                <a:schemeClr val="dk2"/>
              </a:buClr>
              <a:buFont typeface="Courier New"/>
              <a:buNone/>
              <a:defRPr sz="2800" b="0" i="0" u="none" strike="noStrike" cap="none">
                <a:solidFill>
                  <a:schemeClr val="dk1"/>
                </a:solidFill>
                <a:latin typeface="Arial"/>
                <a:ea typeface="Arial"/>
                <a:cs typeface="Arial"/>
                <a:sym typeface="Arial"/>
              </a:defRPr>
            </a:lvl2pPr>
            <a:lvl3pPr marL="914400" marR="0" lvl="2" indent="0" algn="l" rtl="0">
              <a:lnSpc>
                <a:spcPct val="90000"/>
              </a:lnSpc>
              <a:spcBef>
                <a:spcPts val="500"/>
              </a:spcBef>
              <a:buClr>
                <a:schemeClr val="dk2"/>
              </a:buClr>
              <a:buFont typeface="Noto Sans Symbols"/>
              <a:buNone/>
              <a:defRPr sz="2400" b="0" i="0" u="none" strike="noStrike" cap="none">
                <a:solidFill>
                  <a:schemeClr val="dk1"/>
                </a:solidFill>
                <a:latin typeface="Arial"/>
                <a:ea typeface="Arial"/>
                <a:cs typeface="Arial"/>
                <a:sym typeface="Arial"/>
              </a:defRPr>
            </a:lvl3pPr>
            <a:lvl4pPr marL="1371600" marR="0" lvl="3" indent="0" algn="l" rtl="0">
              <a:lnSpc>
                <a:spcPct val="90000"/>
              </a:lnSpc>
              <a:spcBef>
                <a:spcPts val="500"/>
              </a:spcBef>
              <a:buClr>
                <a:schemeClr val="dk2"/>
              </a:buClr>
              <a:buFont typeface="Courier New"/>
              <a:buNone/>
              <a:defRPr sz="2000" b="0" i="0" u="none" strike="noStrike" cap="none">
                <a:solidFill>
                  <a:schemeClr val="dk1"/>
                </a:solidFill>
                <a:latin typeface="Arial"/>
                <a:ea typeface="Arial"/>
                <a:cs typeface="Arial"/>
                <a:sym typeface="Arial"/>
              </a:defRPr>
            </a:lvl4pPr>
            <a:lvl5pPr marL="1828800" marR="0" lvl="4" indent="0" algn="l" rtl="0">
              <a:lnSpc>
                <a:spcPct val="90000"/>
              </a:lnSpc>
              <a:spcBef>
                <a:spcPts val="500"/>
              </a:spcBef>
              <a:buClr>
                <a:schemeClr val="dk2"/>
              </a:buClr>
              <a:buFont typeface="Noto Sans Symbols"/>
              <a:buNone/>
              <a:defRPr sz="2000" b="0" i="0" u="none" strike="noStrike" cap="none">
                <a:solidFill>
                  <a:schemeClr val="dk1"/>
                </a:solidFill>
                <a:latin typeface="Arial"/>
                <a:ea typeface="Arial"/>
                <a:cs typeface="Arial"/>
                <a:sym typeface="Arial"/>
              </a:defRPr>
            </a:lvl5pPr>
            <a:lvl6pPr marL="2286000" marR="0" lvl="5" indent="0" algn="l" rtl="0">
              <a:lnSpc>
                <a:spcPct val="90000"/>
              </a:lnSpc>
              <a:spcBef>
                <a:spcPts val="500"/>
              </a:spcBef>
              <a:buClr>
                <a:schemeClr val="dk1"/>
              </a:buClr>
              <a:buFont typeface="Arial"/>
              <a:buNone/>
              <a:defRPr sz="2000" b="0" i="0" u="none" strike="noStrike" cap="none">
                <a:solidFill>
                  <a:schemeClr val="dk1"/>
                </a:solidFill>
                <a:latin typeface="Arial"/>
                <a:ea typeface="Arial"/>
                <a:cs typeface="Arial"/>
                <a:sym typeface="Arial"/>
              </a:defRPr>
            </a:lvl6pPr>
            <a:lvl7pPr marL="2743200" marR="0" lvl="6" indent="0" algn="l" rtl="0">
              <a:lnSpc>
                <a:spcPct val="90000"/>
              </a:lnSpc>
              <a:spcBef>
                <a:spcPts val="500"/>
              </a:spcBef>
              <a:buClr>
                <a:schemeClr val="dk1"/>
              </a:buClr>
              <a:buFont typeface="Arial"/>
              <a:buNone/>
              <a:defRPr sz="2000" b="0" i="0" u="none" strike="noStrike" cap="none">
                <a:solidFill>
                  <a:schemeClr val="dk1"/>
                </a:solidFill>
                <a:latin typeface="Arial"/>
                <a:ea typeface="Arial"/>
                <a:cs typeface="Arial"/>
                <a:sym typeface="Arial"/>
              </a:defRPr>
            </a:lvl7pPr>
            <a:lvl8pPr marL="3200400" marR="0" lvl="7" indent="0" algn="l" rtl="0">
              <a:lnSpc>
                <a:spcPct val="90000"/>
              </a:lnSpc>
              <a:spcBef>
                <a:spcPts val="500"/>
              </a:spcBef>
              <a:buClr>
                <a:schemeClr val="dk1"/>
              </a:buClr>
              <a:buFont typeface="Arial"/>
              <a:buNone/>
              <a:defRPr sz="2000" b="0" i="0" u="none" strike="noStrike" cap="none">
                <a:solidFill>
                  <a:schemeClr val="dk1"/>
                </a:solidFill>
                <a:latin typeface="Arial"/>
                <a:ea typeface="Arial"/>
                <a:cs typeface="Arial"/>
                <a:sym typeface="Arial"/>
              </a:defRPr>
            </a:lvl8pPr>
            <a:lvl9pPr marL="3657600" marR="0" lvl="8" indent="0" algn="l" rtl="0">
              <a:lnSpc>
                <a:spcPct val="90000"/>
              </a:lnSpc>
              <a:spcBef>
                <a:spcPts val="500"/>
              </a:spcBef>
              <a:buClr>
                <a:schemeClr val="dk1"/>
              </a:buClr>
              <a:buFont typeface="Arial"/>
              <a:buNone/>
              <a:defRPr sz="2000" b="0" i="0" u="none" strike="noStrike" cap="none">
                <a:solidFill>
                  <a:schemeClr val="dk1"/>
                </a:solidFill>
                <a:latin typeface="Arial"/>
                <a:ea typeface="Arial"/>
                <a:cs typeface="Arial"/>
                <a:sym typeface="Arial"/>
              </a:defRPr>
            </a:lvl9pPr>
          </a:lstStyle>
          <a:p>
            <a:endParaRPr dirty="0"/>
          </a:p>
        </p:txBody>
      </p:sp>
      <p:sp>
        <p:nvSpPr>
          <p:cNvPr id="106" name="Shape 106"/>
          <p:cNvSpPr txBox="1">
            <a:spLocks noGrp="1"/>
          </p:cNvSpPr>
          <p:nvPr>
            <p:ph type="body" idx="1"/>
          </p:nvPr>
        </p:nvSpPr>
        <p:spPr>
          <a:xfrm>
            <a:off x="839788" y="2057400"/>
            <a:ext cx="3932237" cy="3811588"/>
          </a:xfrm>
          <a:prstGeom prst="rect">
            <a:avLst/>
          </a:prstGeom>
          <a:noFill/>
          <a:ln>
            <a:noFill/>
          </a:ln>
        </p:spPr>
        <p:txBody>
          <a:bodyPr wrap="square" lIns="91425" tIns="91425" rIns="91425" bIns="91425" anchor="t" anchorCtr="0"/>
          <a:lstStyle>
            <a:lvl1pPr marL="0" marR="0" lvl="0" indent="0" algn="l" rtl="0">
              <a:lnSpc>
                <a:spcPct val="90000"/>
              </a:lnSpc>
              <a:spcBef>
                <a:spcPts val="1000"/>
              </a:spcBef>
              <a:buClr>
                <a:schemeClr val="dk2"/>
              </a:buClr>
              <a:buFont typeface="Noto Sans Symbols"/>
              <a:buNone/>
              <a:defRPr sz="1600" b="0" i="0" u="none" strike="noStrike" cap="none">
                <a:solidFill>
                  <a:schemeClr val="dk1"/>
                </a:solidFill>
                <a:latin typeface="Arial"/>
                <a:ea typeface="Arial"/>
                <a:cs typeface="Arial"/>
                <a:sym typeface="Arial"/>
              </a:defRPr>
            </a:lvl1pPr>
            <a:lvl2pPr marL="457200" marR="0" lvl="1" indent="0" algn="l" rtl="0">
              <a:lnSpc>
                <a:spcPct val="90000"/>
              </a:lnSpc>
              <a:spcBef>
                <a:spcPts val="500"/>
              </a:spcBef>
              <a:buClr>
                <a:schemeClr val="dk2"/>
              </a:buClr>
              <a:buFont typeface="Courier New"/>
              <a:buNone/>
              <a:defRPr sz="1400" b="0" i="0" u="none" strike="noStrike" cap="none">
                <a:solidFill>
                  <a:schemeClr val="dk1"/>
                </a:solidFill>
                <a:latin typeface="Arial"/>
                <a:ea typeface="Arial"/>
                <a:cs typeface="Arial"/>
                <a:sym typeface="Arial"/>
              </a:defRPr>
            </a:lvl2pPr>
            <a:lvl3pPr marL="914400" marR="0" lvl="2" indent="0" algn="l" rtl="0">
              <a:lnSpc>
                <a:spcPct val="90000"/>
              </a:lnSpc>
              <a:spcBef>
                <a:spcPts val="500"/>
              </a:spcBef>
              <a:buClr>
                <a:schemeClr val="dk2"/>
              </a:buClr>
              <a:buFont typeface="Noto Sans Symbols"/>
              <a:buNone/>
              <a:defRPr sz="1200" b="0" i="0" u="none" strike="noStrike" cap="none">
                <a:solidFill>
                  <a:schemeClr val="dk1"/>
                </a:solidFill>
                <a:latin typeface="Arial"/>
                <a:ea typeface="Arial"/>
                <a:cs typeface="Arial"/>
                <a:sym typeface="Arial"/>
              </a:defRPr>
            </a:lvl3pPr>
            <a:lvl4pPr marL="1371600" marR="0" lvl="3" indent="0" algn="l" rtl="0">
              <a:lnSpc>
                <a:spcPct val="90000"/>
              </a:lnSpc>
              <a:spcBef>
                <a:spcPts val="500"/>
              </a:spcBef>
              <a:buClr>
                <a:schemeClr val="dk2"/>
              </a:buClr>
              <a:buFont typeface="Courier New"/>
              <a:buNone/>
              <a:defRPr sz="1000" b="0" i="0" u="none" strike="noStrike" cap="none">
                <a:solidFill>
                  <a:schemeClr val="dk1"/>
                </a:solidFill>
                <a:latin typeface="Arial"/>
                <a:ea typeface="Arial"/>
                <a:cs typeface="Arial"/>
                <a:sym typeface="Arial"/>
              </a:defRPr>
            </a:lvl4pPr>
            <a:lvl5pPr marL="1828800" marR="0" lvl="4" indent="0" algn="l" rtl="0">
              <a:lnSpc>
                <a:spcPct val="90000"/>
              </a:lnSpc>
              <a:spcBef>
                <a:spcPts val="500"/>
              </a:spcBef>
              <a:buClr>
                <a:schemeClr val="dk2"/>
              </a:buClr>
              <a:buFont typeface="Noto Sans Symbols"/>
              <a:buNone/>
              <a:defRPr sz="1000" b="0" i="0" u="none" strike="noStrike" cap="none">
                <a:solidFill>
                  <a:schemeClr val="dk1"/>
                </a:solidFill>
                <a:latin typeface="Arial"/>
                <a:ea typeface="Arial"/>
                <a:cs typeface="Arial"/>
                <a:sym typeface="Arial"/>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Arial"/>
                <a:ea typeface="Arial"/>
                <a:cs typeface="Arial"/>
                <a:sym typeface="Arial"/>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Arial"/>
                <a:ea typeface="Arial"/>
                <a:cs typeface="Arial"/>
                <a:sym typeface="Arial"/>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Arial"/>
                <a:ea typeface="Arial"/>
                <a:cs typeface="Arial"/>
                <a:sym typeface="Arial"/>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Arial"/>
                <a:ea typeface="Arial"/>
                <a:cs typeface="Arial"/>
                <a:sym typeface="Arial"/>
              </a:defRPr>
            </a:lvl9pPr>
          </a:lstStyle>
          <a:p>
            <a:endParaRPr/>
          </a:p>
        </p:txBody>
      </p:sp>
      <p:pic>
        <p:nvPicPr>
          <p:cNvPr id="110" name="Shape 110"/>
          <p:cNvPicPr preferRelativeResize="0"/>
          <p:nvPr/>
        </p:nvPicPr>
        <p:blipFill rotWithShape="1">
          <a:blip r:embed="rId2">
            <a:alphaModFix/>
          </a:blip>
          <a:srcRect/>
          <a:stretch/>
        </p:blipFill>
        <p:spPr>
          <a:xfrm>
            <a:off x="872268" y="6248540"/>
            <a:ext cx="3425853" cy="456819"/>
          </a:xfrm>
          <a:prstGeom prst="rect">
            <a:avLst/>
          </a:prstGeom>
          <a:noFill/>
          <a:ln>
            <a:noFill/>
          </a:ln>
        </p:spPr>
      </p:pic>
      <p:sp>
        <p:nvSpPr>
          <p:cNvPr id="2" name="Date Placeholder 1"/>
          <p:cNvSpPr>
            <a:spLocks noGrp="1"/>
          </p:cNvSpPr>
          <p:nvPr>
            <p:ph type="dt" sz="half" idx="10"/>
          </p:nvPr>
        </p:nvSpPr>
        <p:spPr/>
        <p:txBody>
          <a:bodyPr/>
          <a:lstStyle/>
          <a:p>
            <a:fld id="{F3CE7810-1821-47D8-AE0C-63FC27E93C92}" type="datetime1">
              <a:rPr lang="en-US" smtClean="0"/>
              <a:t>10/5/2020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43AED4-459E-4D62-B83A-B0B69212F82C}"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11"/>
        <p:cNvGrpSpPr/>
        <p:nvPr/>
      </p:nvGrpSpPr>
      <p:grpSpPr>
        <a:xfrm>
          <a:off x="0" y="0"/>
          <a:ext cx="0" cy="0"/>
          <a:chOff x="0" y="0"/>
          <a:chExt cx="0" cy="0"/>
        </a:xfrm>
      </p:grpSpPr>
      <p:sp>
        <p:nvSpPr>
          <p:cNvPr id="112" name="Shape 112"/>
          <p:cNvSpPr/>
          <p:nvPr/>
        </p:nvSpPr>
        <p:spPr>
          <a:xfrm>
            <a:off x="0" y="6093092"/>
            <a:ext cx="12192000" cy="768096"/>
          </a:xfrm>
          <a:prstGeom prst="rect">
            <a:avLst/>
          </a:prstGeom>
          <a:solidFill>
            <a:schemeClr val="dk2"/>
          </a:solidFill>
          <a:ln>
            <a:noFill/>
          </a:ln>
        </p:spPr>
        <p:txBody>
          <a:bodyPr wrap="square" lIns="91425" tIns="45700" rIns="91425" bIns="45700" anchor="ctr" anchorCtr="0">
            <a:noAutofit/>
          </a:bodyPr>
          <a:lstStyle/>
          <a:p>
            <a:pPr marL="0" marR="0" lvl="0" indent="0" algn="ctr" rtl="0">
              <a:spcBef>
                <a:spcPts val="0"/>
              </a:spcBef>
              <a:buNone/>
            </a:pPr>
            <a:endParaRPr sz="1800" dirty="0">
              <a:solidFill>
                <a:schemeClr val="lt1"/>
              </a:solidFill>
              <a:latin typeface="Arial"/>
              <a:ea typeface="Arial"/>
              <a:cs typeface="Arial"/>
              <a:sym typeface="Arial"/>
            </a:endParaRPr>
          </a:p>
        </p:txBody>
      </p:sp>
      <p:sp>
        <p:nvSpPr>
          <p:cNvPr id="113" name="Shape 113"/>
          <p:cNvSpPr txBox="1">
            <a:spLocks noGrp="1"/>
          </p:cNvSpPr>
          <p:nvPr>
            <p:ph type="title"/>
          </p:nvPr>
        </p:nvSpPr>
        <p:spPr>
          <a:xfrm>
            <a:off x="838200" y="365125"/>
            <a:ext cx="10515600" cy="1325563"/>
          </a:xfrm>
          <a:prstGeom prst="rect">
            <a:avLst/>
          </a:prstGeom>
          <a:noFill/>
          <a:ln>
            <a:noFill/>
          </a:ln>
        </p:spPr>
        <p:txBody>
          <a:bodyPr wrap="square" lIns="91425" tIns="91425" rIns="91425" bIns="91425" anchor="ctr" anchorCtr="0"/>
          <a:lstStyle>
            <a:lvl1pPr marL="0" marR="0" lvl="0" indent="0" algn="ctr" rtl="0">
              <a:lnSpc>
                <a:spcPct val="90000"/>
              </a:lnSpc>
              <a:spcBef>
                <a:spcPts val="0"/>
              </a:spcBef>
              <a:buClr>
                <a:schemeClr val="dk2"/>
              </a:buClr>
              <a:buFont typeface="Arial"/>
              <a:buNone/>
              <a:defRPr sz="4400" b="0"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4" name="Shape 114"/>
          <p:cNvSpPr txBox="1">
            <a:spLocks noGrp="1"/>
          </p:cNvSpPr>
          <p:nvPr>
            <p:ph type="body" idx="1"/>
          </p:nvPr>
        </p:nvSpPr>
        <p:spPr>
          <a:xfrm rot="5400000">
            <a:off x="4038749" y="-1374924"/>
            <a:ext cx="4114502" cy="10515600"/>
          </a:xfrm>
          <a:prstGeom prst="rect">
            <a:avLst/>
          </a:prstGeom>
          <a:noFill/>
          <a:ln>
            <a:noFill/>
          </a:ln>
        </p:spPr>
        <p:txBody>
          <a:bodyPr wrap="square" lIns="91425" tIns="91425" rIns="91425" bIns="91425" anchor="t" anchorCtr="0"/>
          <a:lstStyle>
            <a:lvl1pPr marL="228600" marR="0" lvl="0" indent="-50800" algn="l" rtl="0">
              <a:lnSpc>
                <a:spcPct val="90000"/>
              </a:lnSpc>
              <a:spcBef>
                <a:spcPts val="1000"/>
              </a:spcBef>
              <a:buClr>
                <a:schemeClr val="dk2"/>
              </a:buClr>
              <a:buSzPct val="100000"/>
              <a:buFont typeface="Noto Sans Symbols"/>
              <a:buChar char="▪"/>
              <a:defRPr sz="2800" b="0" i="0" u="none" strike="noStrike" cap="none">
                <a:solidFill>
                  <a:schemeClr val="dk1"/>
                </a:solidFill>
                <a:latin typeface="Arial"/>
                <a:ea typeface="Arial"/>
                <a:cs typeface="Arial"/>
                <a:sym typeface="Arial"/>
              </a:defRPr>
            </a:lvl1pPr>
            <a:lvl2pPr marL="685800" marR="0" lvl="1" indent="-76200" algn="l" rtl="0">
              <a:lnSpc>
                <a:spcPct val="90000"/>
              </a:lnSpc>
              <a:spcBef>
                <a:spcPts val="500"/>
              </a:spcBef>
              <a:buClr>
                <a:schemeClr val="dk2"/>
              </a:buClr>
              <a:buSzPct val="100000"/>
              <a:buFont typeface="Courier New"/>
              <a:buChar char="o"/>
              <a:defRPr sz="2400" b="0" i="0" u="none" strike="noStrike" cap="none">
                <a:solidFill>
                  <a:schemeClr val="dk1"/>
                </a:solidFill>
                <a:latin typeface="Arial"/>
                <a:ea typeface="Arial"/>
                <a:cs typeface="Arial"/>
                <a:sym typeface="Arial"/>
              </a:defRPr>
            </a:lvl2pPr>
            <a:lvl3pPr marL="1143000" marR="0" lvl="2" indent="-101600" algn="l" rtl="0">
              <a:lnSpc>
                <a:spcPct val="90000"/>
              </a:lnSpc>
              <a:spcBef>
                <a:spcPts val="500"/>
              </a:spcBef>
              <a:buClr>
                <a:schemeClr val="dk2"/>
              </a:buClr>
              <a:buSzPct val="100000"/>
              <a:buFont typeface="Noto Sans Symbols"/>
              <a:buChar char="▪"/>
              <a:defRPr sz="2000" b="0" i="0" u="none" strike="noStrike" cap="none">
                <a:solidFill>
                  <a:schemeClr val="dk1"/>
                </a:solidFill>
                <a:latin typeface="Arial"/>
                <a:ea typeface="Arial"/>
                <a:cs typeface="Arial"/>
                <a:sym typeface="Arial"/>
              </a:defRPr>
            </a:lvl3pPr>
            <a:lvl4pPr marL="1600200" marR="0" lvl="3" indent="-114300" algn="l" rtl="0">
              <a:lnSpc>
                <a:spcPct val="90000"/>
              </a:lnSpc>
              <a:spcBef>
                <a:spcPts val="500"/>
              </a:spcBef>
              <a:buClr>
                <a:schemeClr val="dk2"/>
              </a:buClr>
              <a:buSzPct val="100000"/>
              <a:buFont typeface="Courier New"/>
              <a:buChar char="o"/>
              <a:defRPr sz="1800" b="0" i="0" u="none" strike="noStrike" cap="none">
                <a:solidFill>
                  <a:schemeClr val="dk1"/>
                </a:solidFill>
                <a:latin typeface="Arial"/>
                <a:ea typeface="Arial"/>
                <a:cs typeface="Arial"/>
                <a:sym typeface="Arial"/>
              </a:defRPr>
            </a:lvl4pPr>
            <a:lvl5pPr marL="2057400" marR="0" lvl="4" indent="-114300" algn="l" rtl="0">
              <a:lnSpc>
                <a:spcPct val="90000"/>
              </a:lnSpc>
              <a:spcBef>
                <a:spcPts val="500"/>
              </a:spcBef>
              <a:buClr>
                <a:schemeClr val="dk2"/>
              </a:buClr>
              <a:buSzPct val="100000"/>
              <a:buFont typeface="Noto Sans Symbols"/>
              <a:buChar char="▪"/>
              <a:defRPr sz="1800" b="0" i="0" u="none" strike="noStrike" cap="none">
                <a:solidFill>
                  <a:schemeClr val="dk1"/>
                </a:solidFill>
                <a:latin typeface="Arial"/>
                <a:ea typeface="Arial"/>
                <a:cs typeface="Arial"/>
                <a:sym typeface="Arial"/>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9pPr>
          </a:lstStyle>
          <a:p>
            <a:endParaRPr/>
          </a:p>
        </p:txBody>
      </p:sp>
      <p:pic>
        <p:nvPicPr>
          <p:cNvPr id="118" name="Shape 118"/>
          <p:cNvPicPr preferRelativeResize="0"/>
          <p:nvPr/>
        </p:nvPicPr>
        <p:blipFill rotWithShape="1">
          <a:blip r:embed="rId2">
            <a:alphaModFix/>
          </a:blip>
          <a:srcRect/>
          <a:stretch/>
        </p:blipFill>
        <p:spPr>
          <a:xfrm>
            <a:off x="872268" y="6248540"/>
            <a:ext cx="3425853" cy="456819"/>
          </a:xfrm>
          <a:prstGeom prst="rect">
            <a:avLst/>
          </a:prstGeom>
          <a:noFill/>
          <a:ln>
            <a:noFill/>
          </a:ln>
        </p:spPr>
      </p:pic>
      <p:sp>
        <p:nvSpPr>
          <p:cNvPr id="2" name="Date Placeholder 1"/>
          <p:cNvSpPr>
            <a:spLocks noGrp="1"/>
          </p:cNvSpPr>
          <p:nvPr>
            <p:ph type="dt" sz="half" idx="10"/>
          </p:nvPr>
        </p:nvSpPr>
        <p:spPr/>
        <p:txBody>
          <a:bodyPr/>
          <a:lstStyle/>
          <a:p>
            <a:fld id="{AC2A4BF3-2926-4417-A5D1-F937F8281865}" type="datetime1">
              <a:rPr lang="en-US" smtClean="0"/>
              <a:t>10/5/2020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43AED4-459E-4D62-B83A-B0B69212F82C}"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rot="5400000">
            <a:off x="7133431" y="1956594"/>
            <a:ext cx="5811838" cy="2628900"/>
          </a:xfrm>
          <a:prstGeom prst="rect">
            <a:avLst/>
          </a:prstGeom>
          <a:noFill/>
          <a:ln>
            <a:noFill/>
          </a:ln>
        </p:spPr>
        <p:txBody>
          <a:bodyPr wrap="square" lIns="91425" tIns="91425" rIns="91425" bIns="91425" anchor="ctr" anchorCtr="0"/>
          <a:lstStyle>
            <a:lvl1pPr marL="0" marR="0" lvl="0" indent="0" algn="ctr" rtl="0">
              <a:lnSpc>
                <a:spcPct val="90000"/>
              </a:lnSpc>
              <a:spcBef>
                <a:spcPts val="0"/>
              </a:spcBef>
              <a:buClr>
                <a:schemeClr val="dk2"/>
              </a:buClr>
              <a:buFont typeface="Arial"/>
              <a:buNone/>
              <a:defRPr sz="4400" b="0"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21" name="Shape 121"/>
          <p:cNvSpPr txBox="1">
            <a:spLocks noGrp="1"/>
          </p:cNvSpPr>
          <p:nvPr>
            <p:ph type="body" idx="1"/>
          </p:nvPr>
        </p:nvSpPr>
        <p:spPr>
          <a:xfrm rot="5400000">
            <a:off x="1799431" y="-596106"/>
            <a:ext cx="5811838" cy="7734300"/>
          </a:xfrm>
          <a:prstGeom prst="rect">
            <a:avLst/>
          </a:prstGeom>
          <a:noFill/>
          <a:ln>
            <a:noFill/>
          </a:ln>
        </p:spPr>
        <p:txBody>
          <a:bodyPr wrap="square" lIns="91425" tIns="91425" rIns="91425" bIns="91425" anchor="t" anchorCtr="0"/>
          <a:lstStyle>
            <a:lvl1pPr marL="228600" marR="0" lvl="0" indent="-50800" algn="l" rtl="0">
              <a:lnSpc>
                <a:spcPct val="90000"/>
              </a:lnSpc>
              <a:spcBef>
                <a:spcPts val="1000"/>
              </a:spcBef>
              <a:buClr>
                <a:schemeClr val="dk2"/>
              </a:buClr>
              <a:buSzPct val="100000"/>
              <a:buFont typeface="Noto Sans Symbols"/>
              <a:buChar char="▪"/>
              <a:defRPr sz="2800" b="0" i="0" u="none" strike="noStrike" cap="none">
                <a:solidFill>
                  <a:schemeClr val="dk1"/>
                </a:solidFill>
                <a:latin typeface="Arial"/>
                <a:ea typeface="Arial"/>
                <a:cs typeface="Arial"/>
                <a:sym typeface="Arial"/>
              </a:defRPr>
            </a:lvl1pPr>
            <a:lvl2pPr marL="685800" marR="0" lvl="1" indent="-76200" algn="l" rtl="0">
              <a:lnSpc>
                <a:spcPct val="90000"/>
              </a:lnSpc>
              <a:spcBef>
                <a:spcPts val="500"/>
              </a:spcBef>
              <a:buClr>
                <a:schemeClr val="dk2"/>
              </a:buClr>
              <a:buSzPct val="100000"/>
              <a:buFont typeface="Courier New"/>
              <a:buChar char="o"/>
              <a:defRPr sz="2400" b="0" i="0" u="none" strike="noStrike" cap="none">
                <a:solidFill>
                  <a:schemeClr val="dk1"/>
                </a:solidFill>
                <a:latin typeface="Arial"/>
                <a:ea typeface="Arial"/>
                <a:cs typeface="Arial"/>
                <a:sym typeface="Arial"/>
              </a:defRPr>
            </a:lvl2pPr>
            <a:lvl3pPr marL="1143000" marR="0" lvl="2" indent="-101600" algn="l" rtl="0">
              <a:lnSpc>
                <a:spcPct val="90000"/>
              </a:lnSpc>
              <a:spcBef>
                <a:spcPts val="500"/>
              </a:spcBef>
              <a:buClr>
                <a:schemeClr val="dk2"/>
              </a:buClr>
              <a:buSzPct val="100000"/>
              <a:buFont typeface="Noto Sans Symbols"/>
              <a:buChar char="▪"/>
              <a:defRPr sz="2000" b="0" i="0" u="none" strike="noStrike" cap="none">
                <a:solidFill>
                  <a:schemeClr val="dk1"/>
                </a:solidFill>
                <a:latin typeface="Arial"/>
                <a:ea typeface="Arial"/>
                <a:cs typeface="Arial"/>
                <a:sym typeface="Arial"/>
              </a:defRPr>
            </a:lvl3pPr>
            <a:lvl4pPr marL="1600200" marR="0" lvl="3" indent="-114300" algn="l" rtl="0">
              <a:lnSpc>
                <a:spcPct val="90000"/>
              </a:lnSpc>
              <a:spcBef>
                <a:spcPts val="500"/>
              </a:spcBef>
              <a:buClr>
                <a:schemeClr val="dk2"/>
              </a:buClr>
              <a:buSzPct val="100000"/>
              <a:buFont typeface="Courier New"/>
              <a:buChar char="o"/>
              <a:defRPr sz="1800" b="0" i="0" u="none" strike="noStrike" cap="none">
                <a:solidFill>
                  <a:schemeClr val="dk1"/>
                </a:solidFill>
                <a:latin typeface="Arial"/>
                <a:ea typeface="Arial"/>
                <a:cs typeface="Arial"/>
                <a:sym typeface="Arial"/>
              </a:defRPr>
            </a:lvl4pPr>
            <a:lvl5pPr marL="2057400" marR="0" lvl="4" indent="-114300" algn="l" rtl="0">
              <a:lnSpc>
                <a:spcPct val="90000"/>
              </a:lnSpc>
              <a:spcBef>
                <a:spcPts val="500"/>
              </a:spcBef>
              <a:buClr>
                <a:schemeClr val="dk2"/>
              </a:buClr>
              <a:buSzPct val="100000"/>
              <a:buFont typeface="Noto Sans Symbols"/>
              <a:buChar char="▪"/>
              <a:defRPr sz="1800" b="0" i="0" u="none" strike="noStrike" cap="none">
                <a:solidFill>
                  <a:schemeClr val="dk1"/>
                </a:solidFill>
                <a:latin typeface="Arial"/>
                <a:ea typeface="Arial"/>
                <a:cs typeface="Arial"/>
                <a:sym typeface="Arial"/>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2" name="Shape 122"/>
          <p:cNvSpPr/>
          <p:nvPr/>
        </p:nvSpPr>
        <p:spPr>
          <a:xfrm rot="5400000">
            <a:off x="-3159012" y="3045302"/>
            <a:ext cx="7086122" cy="768096"/>
          </a:xfrm>
          <a:prstGeom prst="rect">
            <a:avLst/>
          </a:prstGeom>
          <a:solidFill>
            <a:schemeClr val="dk2"/>
          </a:solidFill>
          <a:ln>
            <a:noFill/>
          </a:ln>
        </p:spPr>
        <p:txBody>
          <a:bodyPr wrap="square" lIns="91425" tIns="45700" rIns="91425" bIns="45700" anchor="ctr" anchorCtr="0">
            <a:noAutofit/>
          </a:bodyPr>
          <a:lstStyle/>
          <a:p>
            <a:pPr marL="0" marR="0" lvl="0" indent="0" algn="ctr" rtl="0">
              <a:spcBef>
                <a:spcPts val="0"/>
              </a:spcBef>
              <a:buNone/>
            </a:pPr>
            <a:endParaRPr sz="1800" dirty="0">
              <a:solidFill>
                <a:schemeClr val="lt1"/>
              </a:solidFill>
              <a:latin typeface="Arial"/>
              <a:ea typeface="Arial"/>
              <a:cs typeface="Arial"/>
              <a:sym typeface="Arial"/>
            </a:endParaRPr>
          </a:p>
        </p:txBody>
      </p:sp>
      <p:pic>
        <p:nvPicPr>
          <p:cNvPr id="123" name="Shape 123"/>
          <p:cNvPicPr preferRelativeResize="0"/>
          <p:nvPr/>
        </p:nvPicPr>
        <p:blipFill rotWithShape="1">
          <a:blip r:embed="rId2">
            <a:alphaModFix/>
          </a:blip>
          <a:srcRect/>
          <a:stretch/>
        </p:blipFill>
        <p:spPr>
          <a:xfrm rot="5400000">
            <a:off x="-890242" y="1578450"/>
            <a:ext cx="2737731" cy="365589"/>
          </a:xfrm>
          <a:prstGeom prst="rect">
            <a:avLst/>
          </a:prstGeom>
          <a:noFill/>
          <a:ln>
            <a:noFill/>
          </a:ln>
        </p:spPr>
      </p:pic>
      <p:sp>
        <p:nvSpPr>
          <p:cNvPr id="2" name="Date Placeholder 1"/>
          <p:cNvSpPr>
            <a:spLocks noGrp="1"/>
          </p:cNvSpPr>
          <p:nvPr>
            <p:ph type="dt" sz="half" idx="10"/>
          </p:nvPr>
        </p:nvSpPr>
        <p:spPr/>
        <p:txBody>
          <a:bodyPr/>
          <a:lstStyle/>
          <a:p>
            <a:fld id="{90FCE9C6-87D1-4535-BC8E-86F3DF90B839}" type="datetime1">
              <a:rPr lang="en-US" smtClean="0"/>
              <a:t>10/5/2020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643AED4-459E-4D62-B83A-B0B69212F82C}"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Feature Program Layout">
    <p:spTree>
      <p:nvGrpSpPr>
        <p:cNvPr id="1" name=""/>
        <p:cNvGrpSpPr/>
        <p:nvPr/>
      </p:nvGrpSpPr>
      <p:grpSpPr>
        <a:xfrm>
          <a:off x="0" y="0"/>
          <a:ext cx="0" cy="0"/>
          <a:chOff x="0" y="0"/>
          <a:chExt cx="0" cy="0"/>
        </a:xfrm>
      </p:grpSpPr>
      <p:sp>
        <p:nvSpPr>
          <p:cNvPr id="11" name="Rectangle 10"/>
          <p:cNvSpPr/>
          <p:nvPr userDrawn="1"/>
        </p:nvSpPr>
        <p:spPr>
          <a:xfrm>
            <a:off x="0" y="6093092"/>
            <a:ext cx="12192001" cy="76809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kern="1200" dirty="0">
              <a:solidFill>
                <a:prstClr val="white"/>
              </a:solidFill>
            </a:endParaRPr>
          </a:p>
        </p:txBody>
      </p:sp>
      <p:cxnSp>
        <p:nvCxnSpPr>
          <p:cNvPr id="8" name="Straight Connector 7"/>
          <p:cNvCxnSpPr/>
          <p:nvPr/>
        </p:nvCxnSpPr>
        <p:spPr>
          <a:xfrm>
            <a:off x="3068748" y="-18288"/>
            <a:ext cx="0" cy="612648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956304" y="0"/>
            <a:ext cx="0" cy="6089904"/>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userDrawn="1">
            <p:ph idx="1"/>
          </p:nvPr>
        </p:nvSpPr>
        <p:spPr>
          <a:xfrm>
            <a:off x="3195919" y="365125"/>
            <a:ext cx="8677834" cy="5429620"/>
          </a:xfrm>
        </p:spPr>
        <p:txBody>
          <a:bodyPr lIns="274320" tIns="274320" rIns="274320" bIns="274320" anchor="ctr"/>
          <a:lstStyle>
            <a:lvl1pPr marL="0" indent="0" algn="l">
              <a:buNone/>
              <a:defRPr/>
            </a:lvl1pPr>
            <a:lvl2pPr algn="l">
              <a:defRPr/>
            </a:lvl2pPr>
            <a:lvl3pPr algn="l">
              <a:defRPr/>
            </a:lvl3pPr>
            <a:lvl4pPr algn="l">
              <a:defRPr/>
            </a:lvl4pPr>
            <a:lvl5pPr algn="l">
              <a:defRPr/>
            </a:lvl5pPr>
          </a:lstStyle>
          <a:p>
            <a:pPr lvl="0"/>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p:cNvSpPr>
            <a:spLocks noGrp="1"/>
          </p:cNvSpPr>
          <p:nvPr>
            <p:ph type="title"/>
          </p:nvPr>
        </p:nvSpPr>
        <p:spPr>
          <a:xfrm>
            <a:off x="276447" y="365125"/>
            <a:ext cx="2552687" cy="5429619"/>
          </a:xfrm>
        </p:spPr>
        <p:txBody>
          <a:bodyPr>
            <a:normAutofit/>
          </a:bodyPr>
          <a:lstStyle>
            <a:lvl1pPr algn="r">
              <a:defRPr sz="3200"/>
            </a:lvl1pPr>
          </a:lstStyle>
          <a:p>
            <a:r>
              <a:rPr lang="en-US" dirty="0"/>
              <a:t>Click to edit Master title style</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2268" y="6248540"/>
            <a:ext cx="3432432" cy="457200"/>
          </a:xfrm>
          <a:prstGeom prst="rect">
            <a:avLst/>
          </a:prstGeom>
        </p:spPr>
      </p:pic>
      <p:sp>
        <p:nvSpPr>
          <p:cNvPr id="2" name="Date Placeholder 1"/>
          <p:cNvSpPr>
            <a:spLocks noGrp="1"/>
          </p:cNvSpPr>
          <p:nvPr>
            <p:ph type="dt" sz="half" idx="10"/>
          </p:nvPr>
        </p:nvSpPr>
        <p:spPr/>
        <p:txBody>
          <a:bodyPr/>
          <a:lstStyle/>
          <a:p>
            <a:fld id="{F56B947A-B1AE-4007-8501-28380FB31F2D}" type="datetime1">
              <a:rPr lang="en-US" smtClean="0"/>
              <a:t>10/5/2020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43AED4-459E-4D62-B83A-B0B69212F82C}" type="slidenum">
              <a:rPr lang="en-US" smtClean="0"/>
              <a:t>‹#›</a:t>
            </a:fld>
            <a:endParaRPr lang="en-US" dirty="0"/>
          </a:p>
        </p:txBody>
      </p:sp>
    </p:spTree>
    <p:extLst>
      <p:ext uri="{BB962C8B-B14F-4D97-AF65-F5344CB8AC3E}">
        <p14:creationId xmlns:p14="http://schemas.microsoft.com/office/powerpoint/2010/main" val="591766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losing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Date Placeholder 2"/>
          <p:cNvSpPr>
            <a:spLocks noGrp="1"/>
          </p:cNvSpPr>
          <p:nvPr>
            <p:ph type="dt" sz="half" idx="10"/>
          </p:nvPr>
        </p:nvSpPr>
        <p:spPr/>
        <p:txBody>
          <a:bodyPr/>
          <a:lstStyle/>
          <a:p>
            <a:fld id="{5F39F014-CC00-4E7A-B3D9-DE4869BB3C3E}" type="datetime1">
              <a:rPr lang="en-US" smtClean="0"/>
              <a:t>10/5/2020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D643AED4-459E-4D62-B83A-B0B69212F82C}" type="slidenum">
              <a:rPr lang="en-US" smtClean="0"/>
              <a:t>‹#›</a:t>
            </a:fld>
            <a:endParaRPr lang="en-US" dirty="0"/>
          </a:p>
        </p:txBody>
      </p:sp>
    </p:spTree>
    <p:extLst>
      <p:ext uri="{BB962C8B-B14F-4D97-AF65-F5344CB8AC3E}">
        <p14:creationId xmlns:p14="http://schemas.microsoft.com/office/powerpoint/2010/main" val="4281737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Feature Program Layout">
    <p:spTree>
      <p:nvGrpSpPr>
        <p:cNvPr id="1" name=""/>
        <p:cNvGrpSpPr/>
        <p:nvPr/>
      </p:nvGrpSpPr>
      <p:grpSpPr>
        <a:xfrm>
          <a:off x="0" y="0"/>
          <a:ext cx="0" cy="0"/>
          <a:chOff x="0" y="0"/>
          <a:chExt cx="0" cy="0"/>
        </a:xfrm>
      </p:grpSpPr>
      <p:sp>
        <p:nvSpPr>
          <p:cNvPr id="11" name="Rectangle 10"/>
          <p:cNvSpPr/>
          <p:nvPr userDrawn="1"/>
        </p:nvSpPr>
        <p:spPr>
          <a:xfrm>
            <a:off x="0" y="6093092"/>
            <a:ext cx="12192001" cy="76809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kern="1200" dirty="0">
              <a:solidFill>
                <a:prstClr val="white"/>
              </a:solidFill>
            </a:endParaRPr>
          </a:p>
        </p:txBody>
      </p:sp>
      <p:cxnSp>
        <p:nvCxnSpPr>
          <p:cNvPr id="8" name="Straight Connector 7"/>
          <p:cNvCxnSpPr/>
          <p:nvPr/>
        </p:nvCxnSpPr>
        <p:spPr>
          <a:xfrm>
            <a:off x="3068748" y="-18288"/>
            <a:ext cx="0" cy="612648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956304" y="0"/>
            <a:ext cx="0" cy="6089904"/>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userDrawn="1">
            <p:ph idx="1"/>
          </p:nvPr>
        </p:nvSpPr>
        <p:spPr>
          <a:xfrm>
            <a:off x="3195919" y="365125"/>
            <a:ext cx="8677834" cy="5429620"/>
          </a:xfrm>
        </p:spPr>
        <p:txBody>
          <a:bodyPr lIns="274320" tIns="274320" rIns="274320" bIns="274320" anchor="ctr"/>
          <a:lstStyle>
            <a:lvl1pPr marL="0" indent="0" algn="l">
              <a:buNone/>
              <a:defRPr/>
            </a:lvl1pPr>
            <a:lvl2pPr algn="l">
              <a:defRPr/>
            </a:lvl2pPr>
            <a:lvl3pPr algn="l">
              <a:defRPr/>
            </a:lvl3pPr>
            <a:lvl4pPr algn="l">
              <a:defRPr/>
            </a:lvl4pPr>
            <a:lvl5pPr algn="l">
              <a:defRPr/>
            </a:lvl5pPr>
          </a:lstStyle>
          <a:p>
            <a:pPr lvl="0"/>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p:cNvSpPr>
            <a:spLocks noGrp="1"/>
          </p:cNvSpPr>
          <p:nvPr>
            <p:ph type="title"/>
          </p:nvPr>
        </p:nvSpPr>
        <p:spPr>
          <a:xfrm>
            <a:off x="276447" y="365125"/>
            <a:ext cx="2552687" cy="5429619"/>
          </a:xfrm>
        </p:spPr>
        <p:txBody>
          <a:bodyPr>
            <a:normAutofit/>
          </a:bodyPr>
          <a:lstStyle>
            <a:lvl1pPr algn="r">
              <a:defRPr sz="3200"/>
            </a:lvl1pPr>
          </a:lstStyle>
          <a:p>
            <a:r>
              <a:rPr lang="en-US" dirty="0"/>
              <a:t>Click to edit Master title style</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72268" y="6248540"/>
            <a:ext cx="3432432" cy="457200"/>
          </a:xfrm>
          <a:prstGeom prst="rect">
            <a:avLst/>
          </a:prstGeom>
        </p:spPr>
      </p:pic>
      <p:sp>
        <p:nvSpPr>
          <p:cNvPr id="2" name="Date Placeholder 1"/>
          <p:cNvSpPr>
            <a:spLocks noGrp="1"/>
          </p:cNvSpPr>
          <p:nvPr>
            <p:ph type="dt" sz="half" idx="10"/>
          </p:nvPr>
        </p:nvSpPr>
        <p:spPr/>
        <p:txBody>
          <a:bodyPr/>
          <a:lstStyle/>
          <a:p>
            <a:fld id="{01559499-AB26-40DB-B7F1-8D8AF316BAC7}" type="datetime1">
              <a:rPr lang="en-US" smtClean="0"/>
              <a:t>10/5/2020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643AED4-459E-4D62-B83A-B0B69212F82C}" type="slidenum">
              <a:rPr lang="en-US" smtClean="0"/>
              <a:t>‹#›</a:t>
            </a:fld>
            <a:endParaRPr lang="en-US" dirty="0"/>
          </a:p>
        </p:txBody>
      </p:sp>
    </p:spTree>
    <p:extLst>
      <p:ext uri="{BB962C8B-B14F-4D97-AF65-F5344CB8AC3E}">
        <p14:creationId xmlns:p14="http://schemas.microsoft.com/office/powerpoint/2010/main" val="888104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vmlDrawing" Target="../drawings/vmlDrawing1.v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7"/>
            </p:custDataLst>
            <p:extLst>
              <p:ext uri="{D42A27DB-BD31-4B8C-83A1-F6EECF244321}">
                <p14:modId xmlns:p14="http://schemas.microsoft.com/office/powerpoint/2010/main" val="61656780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15743" name="think-cell Slide" r:id="rId18" imgW="395" imgH="394" progId="TCLayout.ActiveDocument.1">
                  <p:embed/>
                </p:oleObj>
              </mc:Choice>
              <mc:Fallback>
                <p:oleObj name="think-cell Slide" r:id="rId18" imgW="395" imgH="394" progId="TCLayout.ActiveDocument.1">
                  <p:embed/>
                  <p:pic>
                    <p:nvPicPr>
                      <p:cNvPr id="0" name=""/>
                      <p:cNvPicPr/>
                      <p:nvPr/>
                    </p:nvPicPr>
                    <p:blipFill>
                      <a:blip r:embed="rId19"/>
                      <a:stretch>
                        <a:fillRect/>
                      </a:stretch>
                    </p:blipFill>
                    <p:spPr>
                      <a:xfrm>
                        <a:off x="1588" y="1588"/>
                        <a:ext cx="1587" cy="1587"/>
                      </a:xfrm>
                      <a:prstGeom prst="rect">
                        <a:avLst/>
                      </a:prstGeom>
                    </p:spPr>
                  </p:pic>
                </p:oleObj>
              </mc:Fallback>
            </mc:AlternateContent>
          </a:graphicData>
        </a:graphic>
      </p:graphicFrame>
      <p:pic>
        <p:nvPicPr>
          <p:cNvPr id="10" name="Shape 10"/>
          <p:cNvPicPr preferRelativeResize="0"/>
          <p:nvPr/>
        </p:nvPicPr>
        <p:blipFill/>
        <p:spPr>
          <a:xfrm>
            <a:off x="1588" y="1588"/>
            <a:ext cx="1587" cy="1587"/>
          </a:xfrm>
          <a:prstGeom prst="rect">
            <a:avLst/>
          </a:prstGeom>
          <a:solidFill>
            <a:srgbClr val="FFFFFF"/>
          </a:solidFill>
          <a:ln>
            <a:noFill/>
          </a:ln>
        </p:spPr>
      </p:pic>
      <p:sp>
        <p:nvSpPr>
          <p:cNvPr id="11" name="Shape 11"/>
          <p:cNvSpPr txBox="1">
            <a:spLocks noGrp="1"/>
          </p:cNvSpPr>
          <p:nvPr>
            <p:ph type="title"/>
          </p:nvPr>
        </p:nvSpPr>
        <p:spPr>
          <a:xfrm>
            <a:off x="838200" y="365125"/>
            <a:ext cx="10515600" cy="1325563"/>
          </a:xfrm>
          <a:prstGeom prst="rect">
            <a:avLst/>
          </a:prstGeom>
          <a:noFill/>
          <a:ln>
            <a:noFill/>
          </a:ln>
        </p:spPr>
        <p:txBody>
          <a:bodyPr wrap="square" lIns="91425" tIns="91425" rIns="91425" bIns="91425" anchor="ctr" anchorCtr="0"/>
          <a:lstStyle>
            <a:lvl1pPr marL="0" marR="0" lvl="0" indent="0" algn="ctr" rtl="0">
              <a:lnSpc>
                <a:spcPct val="90000"/>
              </a:lnSpc>
              <a:spcBef>
                <a:spcPts val="0"/>
              </a:spcBef>
              <a:buClr>
                <a:schemeClr val="dk2"/>
              </a:buClr>
              <a:buFont typeface="Arial"/>
              <a:buNone/>
              <a:defRPr sz="4400" b="0" i="0" u="none" strike="noStrike" cap="none">
                <a:solidFill>
                  <a:schemeClr val="dk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2" name="Shape 12"/>
          <p:cNvSpPr txBox="1">
            <a:spLocks noGrp="1"/>
          </p:cNvSpPr>
          <p:nvPr>
            <p:ph type="body" idx="1"/>
          </p:nvPr>
        </p:nvSpPr>
        <p:spPr>
          <a:xfrm>
            <a:off x="838200" y="1825625"/>
            <a:ext cx="10515600" cy="4114502"/>
          </a:xfrm>
          <a:prstGeom prst="rect">
            <a:avLst/>
          </a:prstGeom>
          <a:noFill/>
          <a:ln>
            <a:noFill/>
          </a:ln>
        </p:spPr>
        <p:txBody>
          <a:bodyPr wrap="square" lIns="91425" tIns="91425" rIns="91425" bIns="91425" anchor="t" anchorCtr="0"/>
          <a:lstStyle>
            <a:lvl1pPr marL="228600" marR="0" lvl="0" indent="-50800" algn="l" rtl="0">
              <a:lnSpc>
                <a:spcPct val="90000"/>
              </a:lnSpc>
              <a:spcBef>
                <a:spcPts val="1000"/>
              </a:spcBef>
              <a:buClr>
                <a:schemeClr val="dk2"/>
              </a:buClr>
              <a:buSzPct val="100000"/>
              <a:buFont typeface="Noto Sans Symbols"/>
              <a:buChar char="▪"/>
              <a:defRPr sz="2800" b="0" i="0" u="none" strike="noStrike" cap="none">
                <a:solidFill>
                  <a:schemeClr val="dk1"/>
                </a:solidFill>
                <a:latin typeface="Arial"/>
                <a:ea typeface="Arial"/>
                <a:cs typeface="Arial"/>
                <a:sym typeface="Arial"/>
              </a:defRPr>
            </a:lvl1pPr>
            <a:lvl2pPr marL="685800" marR="0" lvl="1" indent="-76200" algn="l" rtl="0">
              <a:lnSpc>
                <a:spcPct val="90000"/>
              </a:lnSpc>
              <a:spcBef>
                <a:spcPts val="500"/>
              </a:spcBef>
              <a:buClr>
                <a:schemeClr val="dk2"/>
              </a:buClr>
              <a:buSzPct val="100000"/>
              <a:buFont typeface="Courier New"/>
              <a:buChar char="o"/>
              <a:defRPr sz="2400" b="0" i="0" u="none" strike="noStrike" cap="none">
                <a:solidFill>
                  <a:schemeClr val="dk1"/>
                </a:solidFill>
                <a:latin typeface="Arial"/>
                <a:ea typeface="Arial"/>
                <a:cs typeface="Arial"/>
                <a:sym typeface="Arial"/>
              </a:defRPr>
            </a:lvl2pPr>
            <a:lvl3pPr marL="1143000" marR="0" lvl="2" indent="-101600" algn="l" rtl="0">
              <a:lnSpc>
                <a:spcPct val="90000"/>
              </a:lnSpc>
              <a:spcBef>
                <a:spcPts val="500"/>
              </a:spcBef>
              <a:buClr>
                <a:schemeClr val="dk2"/>
              </a:buClr>
              <a:buSzPct val="100000"/>
              <a:buFont typeface="Noto Sans Symbols"/>
              <a:buChar char="▪"/>
              <a:defRPr sz="2000" b="0" i="0" u="none" strike="noStrike" cap="none">
                <a:solidFill>
                  <a:schemeClr val="dk1"/>
                </a:solidFill>
                <a:latin typeface="Arial"/>
                <a:ea typeface="Arial"/>
                <a:cs typeface="Arial"/>
                <a:sym typeface="Arial"/>
              </a:defRPr>
            </a:lvl3pPr>
            <a:lvl4pPr marL="1600200" marR="0" lvl="3" indent="-114300" algn="l" rtl="0">
              <a:lnSpc>
                <a:spcPct val="90000"/>
              </a:lnSpc>
              <a:spcBef>
                <a:spcPts val="500"/>
              </a:spcBef>
              <a:buClr>
                <a:schemeClr val="dk2"/>
              </a:buClr>
              <a:buSzPct val="100000"/>
              <a:buFont typeface="Courier New"/>
              <a:buChar char="o"/>
              <a:defRPr sz="1800" b="0" i="0" u="none" strike="noStrike" cap="none">
                <a:solidFill>
                  <a:schemeClr val="dk1"/>
                </a:solidFill>
                <a:latin typeface="Arial"/>
                <a:ea typeface="Arial"/>
                <a:cs typeface="Arial"/>
                <a:sym typeface="Arial"/>
              </a:defRPr>
            </a:lvl4pPr>
            <a:lvl5pPr marL="2057400" marR="0" lvl="4" indent="-114300" algn="l" rtl="0">
              <a:lnSpc>
                <a:spcPct val="90000"/>
              </a:lnSpc>
              <a:spcBef>
                <a:spcPts val="500"/>
              </a:spcBef>
              <a:buClr>
                <a:schemeClr val="dk2"/>
              </a:buClr>
              <a:buSzPct val="100000"/>
              <a:buFont typeface="Noto Sans Symbols"/>
              <a:buChar char="▪"/>
              <a:defRPr sz="1800" b="0" i="0" u="none" strike="noStrike" cap="none">
                <a:solidFill>
                  <a:schemeClr val="dk1"/>
                </a:solidFill>
                <a:latin typeface="Arial"/>
                <a:ea typeface="Arial"/>
                <a:cs typeface="Arial"/>
                <a:sym typeface="Arial"/>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3" name="Date Placeholder 2"/>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180024-8BD4-4E7E-A0CF-0E5D55FF23F8}" type="datetime1">
              <a:rPr lang="en-US" smtClean="0"/>
              <a:t>10/5/2020</a:t>
            </a:fld>
            <a:endParaRPr lang="en-US" dirty="0"/>
          </a:p>
        </p:txBody>
      </p:sp>
      <p:sp>
        <p:nvSpPr>
          <p:cNvPr id="4" name="Footer Placeholder 3"/>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4"/>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43AED4-459E-4D62-B83A-B0B69212F82C}" type="slidenum">
              <a:rPr lang="en-US" smtClean="0"/>
              <a:t>‹#›</a:t>
            </a:fld>
            <a:endParaRPr lang="en-US" dirty="0"/>
          </a:p>
        </p:txBody>
      </p:sp>
    </p:spTree>
  </p:cSld>
  <p:clrMap bg1="lt1" tx1="dk1" bg2="dk2" tx2="lt2" accent1="accent1" accent2="accent2" accent3="accent3" accent4="accent4" accent5="accent5" accent6="accent6" hlink="hlink" folHlink="folHlink"/>
  <p:sldLayoutIdLst>
    <p:sldLayoutId id="2147483655" r:id="rId1"/>
    <p:sldLayoutId id="2147483657" r:id="rId2"/>
    <p:sldLayoutId id="2147483658" r:id="rId3"/>
    <p:sldLayoutId id="2147483659" r:id="rId4"/>
    <p:sldLayoutId id="2147483660" r:id="rId5"/>
    <p:sldLayoutId id="2147483661" r:id="rId6"/>
    <p:sldLayoutId id="2147483699" r:id="rId7"/>
    <p:sldLayoutId id="2147483710" r:id="rId8"/>
    <p:sldLayoutId id="2147483730" r:id="rId9"/>
    <p:sldLayoutId id="2147483741" r:id="rId10"/>
    <p:sldLayoutId id="2147483857" r:id="rId11"/>
    <p:sldLayoutId id="2147483858" r:id="rId12"/>
    <p:sldLayoutId id="2147483859" r:id="rId13"/>
    <p:sldLayoutId id="2147483860"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2"/>
        <p:cNvGrpSpPr/>
        <p:nvPr/>
      </p:nvGrpSpPr>
      <p:grpSpPr>
        <a:xfrm>
          <a:off x="0" y="0"/>
          <a:ext cx="0" cy="0"/>
          <a:chOff x="0" y="0"/>
          <a:chExt cx="0" cy="0"/>
        </a:xfrm>
      </p:grpSpPr>
      <p:sp>
        <p:nvSpPr>
          <p:cNvPr id="383" name="Shape 383"/>
          <p:cNvSpPr txBox="1">
            <a:spLocks noGrp="1"/>
          </p:cNvSpPr>
          <p:nvPr>
            <p:ph type="ctrTitle"/>
          </p:nvPr>
        </p:nvSpPr>
        <p:spPr>
          <a:xfrm>
            <a:off x="1502979" y="1732848"/>
            <a:ext cx="9144000" cy="2387600"/>
          </a:xfrm>
          <a:prstGeom prst="rect">
            <a:avLst/>
          </a:prstGeom>
          <a:noFill/>
          <a:ln>
            <a:noFill/>
          </a:ln>
        </p:spPr>
        <p:txBody>
          <a:bodyPr wrap="square" lIns="91425" tIns="45700" rIns="91425" bIns="45700" anchor="b" anchorCtr="0">
            <a:noAutofit/>
          </a:bodyPr>
          <a:lstStyle/>
          <a:p>
            <a:pPr lvl="0">
              <a:buSzPct val="25000"/>
            </a:pPr>
            <a:r>
              <a:rPr lang="en-US" sz="4000" dirty="0"/>
              <a:t>FY2021: Work Remains to Restructure to Financial Reality</a:t>
            </a:r>
            <a:br>
              <a:rPr lang="en-US" sz="4000" dirty="0"/>
            </a:br>
            <a:br>
              <a:rPr lang="en-US" sz="4000" dirty="0">
                <a:solidFill>
                  <a:srgbClr val="FF0000"/>
                </a:solidFill>
              </a:rPr>
            </a:br>
            <a:r>
              <a:rPr lang="en-US" sz="2800" i="1" dirty="0">
                <a:solidFill>
                  <a:srgbClr val="FF0000"/>
                </a:solidFill>
              </a:rPr>
              <a:t>We have a RECURRING problem, not a one-time problem with a one-time solution</a:t>
            </a:r>
            <a:br>
              <a:rPr lang="en-US" sz="4000" dirty="0"/>
            </a:br>
            <a:endParaRPr lang="en-US" sz="2000" b="0" i="0" u="none" strike="noStrike" cap="none" dirty="0">
              <a:solidFill>
                <a:schemeClr val="dk2"/>
              </a:solidFill>
              <a:sym typeface="Arial"/>
            </a:endParaRPr>
          </a:p>
        </p:txBody>
      </p:sp>
    </p:spTree>
    <p:extLst>
      <p:ext uri="{BB962C8B-B14F-4D97-AF65-F5344CB8AC3E}">
        <p14:creationId xmlns:p14="http://schemas.microsoft.com/office/powerpoint/2010/main" val="1916385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CFB9897-AE21-4DC0-8FDC-41EC845BFA63}"/>
              </a:ext>
            </a:extLst>
          </p:cNvPr>
          <p:cNvSpPr>
            <a:spLocks noGrp="1"/>
          </p:cNvSpPr>
          <p:nvPr>
            <p:ph type="title"/>
          </p:nvPr>
        </p:nvSpPr>
        <p:spPr>
          <a:xfrm>
            <a:off x="838200" y="0"/>
            <a:ext cx="10515600" cy="1325563"/>
          </a:xfrm>
        </p:spPr>
        <p:txBody>
          <a:bodyPr/>
          <a:lstStyle/>
          <a:p>
            <a:r>
              <a:rPr lang="en-US" dirty="0"/>
              <a:t>Enrollments have been falling for 5 years</a:t>
            </a:r>
          </a:p>
        </p:txBody>
      </p:sp>
      <p:sp>
        <p:nvSpPr>
          <p:cNvPr id="4" name="Slide Number Placeholder 3">
            <a:extLst>
              <a:ext uri="{FF2B5EF4-FFF2-40B4-BE49-F238E27FC236}">
                <a16:creationId xmlns:a16="http://schemas.microsoft.com/office/drawing/2014/main" id="{3D9C09E2-75E0-4DF5-A3C4-FEE5198F76B0}"/>
              </a:ext>
            </a:extLst>
          </p:cNvPr>
          <p:cNvSpPr>
            <a:spLocks noGrp="1"/>
          </p:cNvSpPr>
          <p:nvPr>
            <p:ph type="sldNum" sz="quarter" idx="12"/>
          </p:nvPr>
        </p:nvSpPr>
        <p:spPr/>
        <p:txBody>
          <a:bodyPr/>
          <a:lstStyle/>
          <a:p>
            <a:fld id="{D643AED4-459E-4D62-B83A-B0B69212F82C}" type="slidenum">
              <a:rPr lang="en-US" smtClean="0"/>
              <a:pPr/>
              <a:t>10</a:t>
            </a:fld>
            <a:endParaRPr lang="en-US" dirty="0"/>
          </a:p>
        </p:txBody>
      </p:sp>
      <p:graphicFrame>
        <p:nvGraphicFramePr>
          <p:cNvPr id="5" name="Chart 4">
            <a:extLst>
              <a:ext uri="{FF2B5EF4-FFF2-40B4-BE49-F238E27FC236}">
                <a16:creationId xmlns:a16="http://schemas.microsoft.com/office/drawing/2014/main" id="{B7F0FFD9-936F-4753-8076-1FD44375F8DB}"/>
              </a:ext>
            </a:extLst>
          </p:cNvPr>
          <p:cNvGraphicFramePr>
            <a:graphicFrameLocks/>
          </p:cNvGraphicFramePr>
          <p:nvPr>
            <p:extLst>
              <p:ext uri="{D42A27DB-BD31-4B8C-83A1-F6EECF244321}">
                <p14:modId xmlns:p14="http://schemas.microsoft.com/office/powerpoint/2010/main" val="4236441047"/>
              </p:ext>
            </p:extLst>
          </p:nvPr>
        </p:nvGraphicFramePr>
        <p:xfrm>
          <a:off x="492368" y="937847"/>
          <a:ext cx="10679723" cy="520504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51778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6F452DA-9A35-4E31-9C25-DB49F0798348}"/>
              </a:ext>
            </a:extLst>
          </p:cNvPr>
          <p:cNvSpPr>
            <a:spLocks noGrp="1"/>
          </p:cNvSpPr>
          <p:nvPr>
            <p:ph type="body" idx="1"/>
          </p:nvPr>
        </p:nvSpPr>
        <p:spPr>
          <a:xfrm>
            <a:off x="8042031" y="1383324"/>
            <a:ext cx="3833446" cy="4556806"/>
          </a:xfrm>
        </p:spPr>
        <p:txBody>
          <a:bodyPr/>
          <a:lstStyle/>
          <a:p>
            <a:pPr marL="177795" indent="0">
              <a:buNone/>
            </a:pPr>
            <a:r>
              <a:rPr lang="en-US" b="1" dirty="0"/>
              <a:t>From 2016-2020:</a:t>
            </a:r>
          </a:p>
          <a:p>
            <a:r>
              <a:rPr lang="en-US" dirty="0"/>
              <a:t>Net tuition dropped $48M</a:t>
            </a:r>
          </a:p>
          <a:p>
            <a:r>
              <a:rPr lang="en-US" dirty="0"/>
              <a:t>State appropriations dropped $75M</a:t>
            </a:r>
          </a:p>
          <a:p>
            <a:r>
              <a:rPr lang="en-US" dirty="0"/>
              <a:t>Grants grew by $44M</a:t>
            </a:r>
          </a:p>
          <a:p>
            <a:r>
              <a:rPr lang="en-US" dirty="0"/>
              <a:t>Giving &amp; Endowment income grew $30M</a:t>
            </a:r>
          </a:p>
        </p:txBody>
      </p:sp>
      <p:sp>
        <p:nvSpPr>
          <p:cNvPr id="3" name="Title 2">
            <a:extLst>
              <a:ext uri="{FF2B5EF4-FFF2-40B4-BE49-F238E27FC236}">
                <a16:creationId xmlns:a16="http://schemas.microsoft.com/office/drawing/2014/main" id="{63D6CAE1-7F30-49FD-AF27-1D04E52CF9D2}"/>
              </a:ext>
            </a:extLst>
          </p:cNvPr>
          <p:cNvSpPr>
            <a:spLocks noGrp="1"/>
          </p:cNvSpPr>
          <p:nvPr>
            <p:ph type="title"/>
          </p:nvPr>
        </p:nvSpPr>
        <p:spPr>
          <a:xfrm>
            <a:off x="838200" y="83843"/>
            <a:ext cx="10515600" cy="1135358"/>
          </a:xfrm>
        </p:spPr>
        <p:txBody>
          <a:bodyPr/>
          <a:lstStyle/>
          <a:p>
            <a:r>
              <a:rPr lang="en-US" dirty="0"/>
              <a:t>The only significant revenue growth has come from healthcare</a:t>
            </a:r>
          </a:p>
        </p:txBody>
      </p:sp>
      <p:sp>
        <p:nvSpPr>
          <p:cNvPr id="4" name="Slide Number Placeholder 3">
            <a:extLst>
              <a:ext uri="{FF2B5EF4-FFF2-40B4-BE49-F238E27FC236}">
                <a16:creationId xmlns:a16="http://schemas.microsoft.com/office/drawing/2014/main" id="{390D983F-105B-4677-8618-224FCD0D597A}"/>
              </a:ext>
            </a:extLst>
          </p:cNvPr>
          <p:cNvSpPr>
            <a:spLocks noGrp="1"/>
          </p:cNvSpPr>
          <p:nvPr>
            <p:ph type="sldNum" sz="quarter" idx="12"/>
          </p:nvPr>
        </p:nvSpPr>
        <p:spPr/>
        <p:txBody>
          <a:bodyPr/>
          <a:lstStyle/>
          <a:p>
            <a:fld id="{D643AED4-459E-4D62-B83A-B0B69212F82C}" type="slidenum">
              <a:rPr lang="en-US" smtClean="0"/>
              <a:pPr/>
              <a:t>11</a:t>
            </a:fld>
            <a:endParaRPr lang="en-US" dirty="0"/>
          </a:p>
        </p:txBody>
      </p:sp>
      <p:graphicFrame>
        <p:nvGraphicFramePr>
          <p:cNvPr id="5" name="Chart 4">
            <a:extLst>
              <a:ext uri="{FF2B5EF4-FFF2-40B4-BE49-F238E27FC236}">
                <a16:creationId xmlns:a16="http://schemas.microsoft.com/office/drawing/2014/main" id="{CFFD6102-8713-4B9B-9627-2B2562154339}"/>
              </a:ext>
            </a:extLst>
          </p:cNvPr>
          <p:cNvGraphicFramePr/>
          <p:nvPr>
            <p:extLst>
              <p:ext uri="{D42A27DB-BD31-4B8C-83A1-F6EECF244321}">
                <p14:modId xmlns:p14="http://schemas.microsoft.com/office/powerpoint/2010/main" val="238318762"/>
              </p:ext>
            </p:extLst>
          </p:nvPr>
        </p:nvGraphicFramePr>
        <p:xfrm>
          <a:off x="175846" y="1383324"/>
          <a:ext cx="7866185" cy="44078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88076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7A39646-60AA-43D6-9587-39872DB760C5}"/>
              </a:ext>
            </a:extLst>
          </p:cNvPr>
          <p:cNvSpPr>
            <a:spLocks noGrp="1"/>
          </p:cNvSpPr>
          <p:nvPr>
            <p:ph type="title"/>
          </p:nvPr>
        </p:nvSpPr>
        <p:spPr>
          <a:xfrm>
            <a:off x="838200" y="0"/>
            <a:ext cx="10515600" cy="1325563"/>
          </a:xfrm>
        </p:spPr>
        <p:txBody>
          <a:bodyPr/>
          <a:lstStyle/>
          <a:p>
            <a:r>
              <a:rPr lang="en-US" dirty="0">
                <a:solidFill>
                  <a:srgbClr val="FF0000"/>
                </a:solidFill>
              </a:rPr>
              <a:t>MU Experienced an Outsized Impact</a:t>
            </a:r>
          </a:p>
        </p:txBody>
      </p:sp>
      <p:sp>
        <p:nvSpPr>
          <p:cNvPr id="4" name="Slide Number Placeholder 3">
            <a:extLst>
              <a:ext uri="{FF2B5EF4-FFF2-40B4-BE49-F238E27FC236}">
                <a16:creationId xmlns:a16="http://schemas.microsoft.com/office/drawing/2014/main" id="{28AB7C84-DF12-4676-A89B-20B02ECA8D9B}"/>
              </a:ext>
            </a:extLst>
          </p:cNvPr>
          <p:cNvSpPr>
            <a:spLocks noGrp="1"/>
          </p:cNvSpPr>
          <p:nvPr>
            <p:ph type="sldNum" sz="quarter" idx="12"/>
          </p:nvPr>
        </p:nvSpPr>
        <p:spPr/>
        <p:txBody>
          <a:bodyPr/>
          <a:lstStyle/>
          <a:p>
            <a:fld id="{D643AED4-459E-4D62-B83A-B0B69212F82C}" type="slidenum">
              <a:rPr lang="en-US" smtClean="0"/>
              <a:pPr/>
              <a:t>12</a:t>
            </a:fld>
            <a:endParaRPr lang="en-US" dirty="0"/>
          </a:p>
        </p:txBody>
      </p:sp>
      <p:graphicFrame>
        <p:nvGraphicFramePr>
          <p:cNvPr id="5" name="Chart 4">
            <a:extLst>
              <a:ext uri="{FF2B5EF4-FFF2-40B4-BE49-F238E27FC236}">
                <a16:creationId xmlns:a16="http://schemas.microsoft.com/office/drawing/2014/main" id="{183460CE-3FAB-4262-8285-A411DD38A126}"/>
              </a:ext>
            </a:extLst>
          </p:cNvPr>
          <p:cNvGraphicFramePr>
            <a:graphicFrameLocks/>
          </p:cNvGraphicFramePr>
          <p:nvPr>
            <p:extLst>
              <p:ext uri="{D42A27DB-BD31-4B8C-83A1-F6EECF244321}">
                <p14:modId xmlns:p14="http://schemas.microsoft.com/office/powerpoint/2010/main" val="3498209243"/>
              </p:ext>
            </p:extLst>
          </p:nvPr>
        </p:nvGraphicFramePr>
        <p:xfrm>
          <a:off x="76200" y="1028456"/>
          <a:ext cx="8534400" cy="4868251"/>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1">
            <a:extLst>
              <a:ext uri="{FF2B5EF4-FFF2-40B4-BE49-F238E27FC236}">
                <a16:creationId xmlns:a16="http://schemas.microsoft.com/office/drawing/2014/main" id="{154D160C-55A2-4D24-BC4C-2337E3306893}"/>
              </a:ext>
            </a:extLst>
          </p:cNvPr>
          <p:cNvSpPr>
            <a:spLocks noGrp="1"/>
          </p:cNvSpPr>
          <p:nvPr>
            <p:ph type="body" idx="1"/>
          </p:nvPr>
        </p:nvSpPr>
        <p:spPr>
          <a:xfrm>
            <a:off x="8358554" y="1150597"/>
            <a:ext cx="3833446" cy="4556806"/>
          </a:xfrm>
        </p:spPr>
        <p:txBody>
          <a:bodyPr/>
          <a:lstStyle/>
          <a:p>
            <a:pPr marL="177795" indent="0">
              <a:buNone/>
            </a:pPr>
            <a:r>
              <a:rPr lang="en-US" b="1" dirty="0"/>
              <a:t>From 2016-2020:</a:t>
            </a:r>
          </a:p>
          <a:p>
            <a:r>
              <a:rPr lang="en-US" dirty="0"/>
              <a:t>Net tuition dropped $71M</a:t>
            </a:r>
          </a:p>
          <a:p>
            <a:r>
              <a:rPr lang="en-US" dirty="0"/>
              <a:t>State appropriations dropped $36M</a:t>
            </a:r>
          </a:p>
          <a:p>
            <a:r>
              <a:rPr lang="en-US" dirty="0"/>
              <a:t>Grants grew by $22M</a:t>
            </a:r>
          </a:p>
          <a:p>
            <a:r>
              <a:rPr lang="en-US" dirty="0"/>
              <a:t>Giving &amp; Endowment income grew $17M</a:t>
            </a:r>
          </a:p>
        </p:txBody>
      </p:sp>
    </p:spTree>
    <p:extLst>
      <p:ext uri="{BB962C8B-B14F-4D97-AF65-F5344CB8AC3E}">
        <p14:creationId xmlns:p14="http://schemas.microsoft.com/office/powerpoint/2010/main" val="1272394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C2D6A0D-D1B0-4B4E-903A-45BF8608E29B}"/>
              </a:ext>
            </a:extLst>
          </p:cNvPr>
          <p:cNvSpPr>
            <a:spLocks noGrp="1"/>
          </p:cNvSpPr>
          <p:nvPr>
            <p:ph type="body" idx="1"/>
          </p:nvPr>
        </p:nvSpPr>
        <p:spPr>
          <a:xfrm>
            <a:off x="838200" y="1465386"/>
            <a:ext cx="10515600" cy="4474744"/>
          </a:xfrm>
        </p:spPr>
        <p:txBody>
          <a:bodyPr/>
          <a:lstStyle/>
          <a:p>
            <a:r>
              <a:rPr lang="en-US" dirty="0"/>
              <a:t>Budgeted revenue decline of $115M over FY2019 in the academic enterprise</a:t>
            </a:r>
          </a:p>
          <a:p>
            <a:pPr lvl="1"/>
            <a:r>
              <a:rPr lang="en-US" dirty="0"/>
              <a:t>State withholding and stabilization drops core by $55M </a:t>
            </a:r>
          </a:p>
          <a:p>
            <a:pPr lvl="1"/>
            <a:r>
              <a:rPr lang="en-US" dirty="0"/>
              <a:t>Declining tuition and auxiliary revenues on declining enrollments</a:t>
            </a:r>
          </a:p>
          <a:p>
            <a:pPr lvl="1"/>
            <a:r>
              <a:rPr lang="en-US" i="1" dirty="0"/>
              <a:t>Budget looks more like a recurring problem than a one-time problem</a:t>
            </a:r>
          </a:p>
          <a:p>
            <a:r>
              <a:rPr lang="en-US" dirty="0"/>
              <a:t>Additional exposure of $120M-$320M if further disruptions occur during FY2021</a:t>
            </a:r>
          </a:p>
          <a:p>
            <a:pPr lvl="1"/>
            <a:r>
              <a:rPr lang="en-US" dirty="0"/>
              <a:t>Would not have to shut down campus again, could be driven by students slowing consumption</a:t>
            </a:r>
          </a:p>
          <a:p>
            <a:pPr lvl="1"/>
            <a:r>
              <a:rPr lang="en-US" dirty="0"/>
              <a:t>Requires significant action to stem the resource consumption</a:t>
            </a:r>
          </a:p>
          <a:p>
            <a:pPr lvl="1"/>
            <a:endParaRPr lang="en-US" dirty="0"/>
          </a:p>
          <a:p>
            <a:endParaRPr lang="en-US" dirty="0"/>
          </a:p>
        </p:txBody>
      </p:sp>
      <p:sp>
        <p:nvSpPr>
          <p:cNvPr id="3" name="Title 2">
            <a:extLst>
              <a:ext uri="{FF2B5EF4-FFF2-40B4-BE49-F238E27FC236}">
                <a16:creationId xmlns:a16="http://schemas.microsoft.com/office/drawing/2014/main" id="{515FA1F3-B1EE-4C5B-931A-B1F015B198BD}"/>
              </a:ext>
            </a:extLst>
          </p:cNvPr>
          <p:cNvSpPr>
            <a:spLocks noGrp="1"/>
          </p:cNvSpPr>
          <p:nvPr>
            <p:ph type="title"/>
          </p:nvPr>
        </p:nvSpPr>
        <p:spPr>
          <a:xfrm>
            <a:off x="838200" y="0"/>
            <a:ext cx="10515600" cy="1325563"/>
          </a:xfrm>
        </p:spPr>
        <p:txBody>
          <a:bodyPr/>
          <a:lstStyle/>
          <a:p>
            <a:r>
              <a:rPr lang="en-US" dirty="0"/>
              <a:t>Since the Pandemic…</a:t>
            </a:r>
          </a:p>
        </p:txBody>
      </p:sp>
      <p:sp>
        <p:nvSpPr>
          <p:cNvPr id="4" name="Slide Number Placeholder 3">
            <a:extLst>
              <a:ext uri="{FF2B5EF4-FFF2-40B4-BE49-F238E27FC236}">
                <a16:creationId xmlns:a16="http://schemas.microsoft.com/office/drawing/2014/main" id="{54D89659-5EC6-413B-8E2F-9A3B2328A9E1}"/>
              </a:ext>
            </a:extLst>
          </p:cNvPr>
          <p:cNvSpPr>
            <a:spLocks noGrp="1"/>
          </p:cNvSpPr>
          <p:nvPr>
            <p:ph type="sldNum" sz="quarter" idx="12"/>
          </p:nvPr>
        </p:nvSpPr>
        <p:spPr/>
        <p:txBody>
          <a:bodyPr/>
          <a:lstStyle/>
          <a:p>
            <a:fld id="{D643AED4-459E-4D62-B83A-B0B69212F82C}" type="slidenum">
              <a:rPr lang="en-US" smtClean="0"/>
              <a:pPr/>
              <a:t>13</a:t>
            </a:fld>
            <a:endParaRPr lang="en-US" dirty="0"/>
          </a:p>
        </p:txBody>
      </p:sp>
    </p:spTree>
    <p:extLst>
      <p:ext uri="{BB962C8B-B14F-4D97-AF65-F5344CB8AC3E}">
        <p14:creationId xmlns:p14="http://schemas.microsoft.com/office/powerpoint/2010/main" val="611275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691FC98-773C-42D9-9600-9B5A69BC569D}"/>
              </a:ext>
            </a:extLst>
          </p:cNvPr>
          <p:cNvSpPr>
            <a:spLocks noGrp="1"/>
          </p:cNvSpPr>
          <p:nvPr>
            <p:ph type="body" idx="1"/>
          </p:nvPr>
        </p:nvSpPr>
        <p:spPr>
          <a:xfrm>
            <a:off x="838200" y="1325564"/>
            <a:ext cx="10515600" cy="4614566"/>
          </a:xfrm>
        </p:spPr>
        <p:txBody>
          <a:bodyPr/>
          <a:lstStyle/>
          <a:p>
            <a:r>
              <a:rPr lang="en-US" dirty="0"/>
              <a:t>$34 million from CARES direct institutional dollars</a:t>
            </a:r>
          </a:p>
          <a:p>
            <a:pPr lvl="1"/>
            <a:r>
              <a:rPr lang="en-US" dirty="0"/>
              <a:t>$17M had to be issued as aid to students</a:t>
            </a:r>
          </a:p>
          <a:p>
            <a:pPr lvl="1"/>
            <a:r>
              <a:rPr lang="en-US" dirty="0"/>
              <a:t>$17M covered costs of refunds and other shut down costs</a:t>
            </a:r>
          </a:p>
          <a:p>
            <a:r>
              <a:rPr lang="en-US" dirty="0"/>
              <a:t>Additional $49 million available from the state for costs to reopen</a:t>
            </a:r>
          </a:p>
          <a:p>
            <a:pPr lvl="1"/>
            <a:r>
              <a:rPr lang="en-US" dirty="0"/>
              <a:t>Only for unbudgeted costs incurred from the pandemic</a:t>
            </a:r>
          </a:p>
          <a:p>
            <a:pPr lvl="1"/>
            <a:r>
              <a:rPr lang="en-US" dirty="0"/>
              <a:t>Will help with one-time response</a:t>
            </a:r>
          </a:p>
          <a:p>
            <a:pPr lvl="1"/>
            <a:r>
              <a:rPr lang="en-US" dirty="0"/>
              <a:t>But does not solve the recurring budget hole</a:t>
            </a:r>
          </a:p>
        </p:txBody>
      </p:sp>
      <p:sp>
        <p:nvSpPr>
          <p:cNvPr id="3" name="Title 2">
            <a:extLst>
              <a:ext uri="{FF2B5EF4-FFF2-40B4-BE49-F238E27FC236}">
                <a16:creationId xmlns:a16="http://schemas.microsoft.com/office/drawing/2014/main" id="{D93FBDA9-A853-4A48-B2B9-048E015790F1}"/>
              </a:ext>
            </a:extLst>
          </p:cNvPr>
          <p:cNvSpPr>
            <a:spLocks noGrp="1"/>
          </p:cNvSpPr>
          <p:nvPr>
            <p:ph type="title"/>
          </p:nvPr>
        </p:nvSpPr>
        <p:spPr>
          <a:xfrm>
            <a:off x="838200" y="0"/>
            <a:ext cx="10515600" cy="1325563"/>
          </a:xfrm>
        </p:spPr>
        <p:txBody>
          <a:bodyPr/>
          <a:lstStyle/>
          <a:p>
            <a:r>
              <a:rPr lang="en-US" dirty="0"/>
              <a:t>Stimulus provided one-time support </a:t>
            </a:r>
          </a:p>
        </p:txBody>
      </p:sp>
      <p:sp>
        <p:nvSpPr>
          <p:cNvPr id="4" name="Slide Number Placeholder 3">
            <a:extLst>
              <a:ext uri="{FF2B5EF4-FFF2-40B4-BE49-F238E27FC236}">
                <a16:creationId xmlns:a16="http://schemas.microsoft.com/office/drawing/2014/main" id="{6ED2EFA9-09D7-4BE2-A8BD-665EB19466C7}"/>
              </a:ext>
            </a:extLst>
          </p:cNvPr>
          <p:cNvSpPr>
            <a:spLocks noGrp="1"/>
          </p:cNvSpPr>
          <p:nvPr>
            <p:ph type="sldNum" sz="quarter" idx="12"/>
          </p:nvPr>
        </p:nvSpPr>
        <p:spPr/>
        <p:txBody>
          <a:bodyPr/>
          <a:lstStyle/>
          <a:p>
            <a:fld id="{D643AED4-459E-4D62-B83A-B0B69212F82C}" type="slidenum">
              <a:rPr lang="en-US" smtClean="0"/>
              <a:pPr/>
              <a:t>14</a:t>
            </a:fld>
            <a:endParaRPr lang="en-US" dirty="0"/>
          </a:p>
        </p:txBody>
      </p:sp>
    </p:spTree>
    <p:extLst>
      <p:ext uri="{BB962C8B-B14F-4D97-AF65-F5344CB8AC3E}">
        <p14:creationId xmlns:p14="http://schemas.microsoft.com/office/powerpoint/2010/main" val="3594834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32B9FFA-8464-4D0A-9D1C-96090D36B4E0}"/>
              </a:ext>
            </a:extLst>
          </p:cNvPr>
          <p:cNvSpPr>
            <a:spLocks noGrp="1"/>
          </p:cNvSpPr>
          <p:nvPr>
            <p:ph type="body" idx="1"/>
          </p:nvPr>
        </p:nvSpPr>
        <p:spPr>
          <a:xfrm>
            <a:off x="838201" y="4271554"/>
            <a:ext cx="10095410" cy="1801000"/>
          </a:xfrm>
        </p:spPr>
        <p:txBody>
          <a:bodyPr/>
          <a:lstStyle/>
          <a:p>
            <a:r>
              <a:rPr lang="en-US" dirty="0"/>
              <a:t> The 4 Universities reported a $56M decrease in Supplies Services and Other Expense </a:t>
            </a:r>
          </a:p>
          <a:p>
            <a:r>
              <a:rPr lang="en-US" dirty="0"/>
              <a:t> The three categories above make up </a:t>
            </a:r>
            <a:r>
              <a:rPr lang="en-US" dirty="0" err="1"/>
              <a:t>themajority</a:t>
            </a:r>
            <a:r>
              <a:rPr lang="en-US" dirty="0"/>
              <a:t> of the savings</a:t>
            </a:r>
          </a:p>
        </p:txBody>
      </p:sp>
      <p:sp>
        <p:nvSpPr>
          <p:cNvPr id="3" name="Title 2">
            <a:extLst>
              <a:ext uri="{FF2B5EF4-FFF2-40B4-BE49-F238E27FC236}">
                <a16:creationId xmlns:a16="http://schemas.microsoft.com/office/drawing/2014/main" id="{8701D531-5EFB-42B7-8196-D9C36820415A}"/>
              </a:ext>
            </a:extLst>
          </p:cNvPr>
          <p:cNvSpPr>
            <a:spLocks noGrp="1"/>
          </p:cNvSpPr>
          <p:nvPr>
            <p:ph type="title"/>
          </p:nvPr>
        </p:nvSpPr>
        <p:spPr>
          <a:xfrm>
            <a:off x="540327" y="181087"/>
            <a:ext cx="10813473" cy="1325563"/>
          </a:xfrm>
        </p:spPr>
        <p:txBody>
          <a:bodyPr/>
          <a:lstStyle/>
          <a:p>
            <a:r>
              <a:rPr lang="en-US" dirty="0"/>
              <a:t>Much of the action taken to date has been one-time, won’t fix recurring problem</a:t>
            </a:r>
          </a:p>
        </p:txBody>
      </p:sp>
      <p:sp>
        <p:nvSpPr>
          <p:cNvPr id="4" name="Slide Number Placeholder 3">
            <a:extLst>
              <a:ext uri="{FF2B5EF4-FFF2-40B4-BE49-F238E27FC236}">
                <a16:creationId xmlns:a16="http://schemas.microsoft.com/office/drawing/2014/main" id="{B5EE30A2-C27D-4810-9922-28720B4B5CEA}"/>
              </a:ext>
            </a:extLst>
          </p:cNvPr>
          <p:cNvSpPr>
            <a:spLocks noGrp="1"/>
          </p:cNvSpPr>
          <p:nvPr>
            <p:ph type="sldNum" sz="quarter" idx="12"/>
          </p:nvPr>
        </p:nvSpPr>
        <p:spPr/>
        <p:txBody>
          <a:bodyPr/>
          <a:lstStyle/>
          <a:p>
            <a:fld id="{D643AED4-459E-4D62-B83A-B0B69212F82C}" type="slidenum">
              <a:rPr lang="en-US" smtClean="0"/>
              <a:pPr/>
              <a:t>15</a:t>
            </a:fld>
            <a:endParaRPr lang="en-US" dirty="0"/>
          </a:p>
        </p:txBody>
      </p:sp>
      <p:pic>
        <p:nvPicPr>
          <p:cNvPr id="9" name="Picture 8"/>
          <p:cNvPicPr>
            <a:picLocks noChangeAspect="1"/>
          </p:cNvPicPr>
          <p:nvPr/>
        </p:nvPicPr>
        <p:blipFill>
          <a:blip r:embed="rId2"/>
          <a:stretch>
            <a:fillRect/>
          </a:stretch>
        </p:blipFill>
        <p:spPr>
          <a:xfrm>
            <a:off x="963203" y="1506650"/>
            <a:ext cx="9507609" cy="2582024"/>
          </a:xfrm>
          <a:prstGeom prst="rect">
            <a:avLst/>
          </a:prstGeom>
        </p:spPr>
      </p:pic>
    </p:spTree>
    <p:extLst>
      <p:ext uri="{BB962C8B-B14F-4D97-AF65-F5344CB8AC3E}">
        <p14:creationId xmlns:p14="http://schemas.microsoft.com/office/powerpoint/2010/main" val="11168779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33754" y="4530340"/>
            <a:ext cx="10515600" cy="1161441"/>
          </a:xfrm>
        </p:spPr>
        <p:txBody>
          <a:bodyPr/>
          <a:lstStyle/>
          <a:p>
            <a:r>
              <a:rPr lang="en-US" i="1" dirty="0"/>
              <a:t>The majority of realized savings from payroll are one time in nature</a:t>
            </a:r>
          </a:p>
          <a:p>
            <a:r>
              <a:rPr lang="en-US" i="1" dirty="0"/>
              <a:t>Only 5% of actions have permanently reduced workforce</a:t>
            </a:r>
          </a:p>
        </p:txBody>
      </p:sp>
      <p:sp>
        <p:nvSpPr>
          <p:cNvPr id="3" name="Title 2"/>
          <p:cNvSpPr>
            <a:spLocks noGrp="1"/>
          </p:cNvSpPr>
          <p:nvPr>
            <p:ph type="title"/>
          </p:nvPr>
        </p:nvSpPr>
        <p:spPr>
          <a:xfrm>
            <a:off x="838200" y="0"/>
            <a:ext cx="10515600" cy="1325563"/>
          </a:xfrm>
        </p:spPr>
        <p:txBody>
          <a:bodyPr/>
          <a:lstStyle/>
          <a:p>
            <a:r>
              <a:rPr lang="en-US" dirty="0"/>
              <a:t>Current payroll actions will not generate recurring savings</a:t>
            </a:r>
          </a:p>
        </p:txBody>
      </p:sp>
      <p:sp>
        <p:nvSpPr>
          <p:cNvPr id="4" name="Slide Number Placeholder 3"/>
          <p:cNvSpPr>
            <a:spLocks noGrp="1"/>
          </p:cNvSpPr>
          <p:nvPr>
            <p:ph type="sldNum" sz="quarter" idx="12"/>
          </p:nvPr>
        </p:nvSpPr>
        <p:spPr/>
        <p:txBody>
          <a:bodyPr/>
          <a:lstStyle/>
          <a:p>
            <a:fld id="{D643AED4-459E-4D62-B83A-B0B69212F82C}" type="slidenum">
              <a:rPr lang="en-US" smtClean="0"/>
              <a:pPr/>
              <a:t>16</a:t>
            </a:fld>
            <a:endParaRPr lang="en-US" dirty="0"/>
          </a:p>
        </p:txBody>
      </p:sp>
      <p:graphicFrame>
        <p:nvGraphicFramePr>
          <p:cNvPr id="5" name="Table 6">
            <a:extLst>
              <a:ext uri="{FF2B5EF4-FFF2-40B4-BE49-F238E27FC236}">
                <a16:creationId xmlns:a16="http://schemas.microsoft.com/office/drawing/2014/main" id="{50A83CEF-EF90-4E5F-B18A-9E3906F871C6}"/>
              </a:ext>
            </a:extLst>
          </p:cNvPr>
          <p:cNvGraphicFramePr>
            <a:graphicFrameLocks noGrp="1"/>
          </p:cNvGraphicFramePr>
          <p:nvPr>
            <p:extLst>
              <p:ext uri="{D42A27DB-BD31-4B8C-83A1-F6EECF244321}">
                <p14:modId xmlns:p14="http://schemas.microsoft.com/office/powerpoint/2010/main" val="1862673255"/>
              </p:ext>
            </p:extLst>
          </p:nvPr>
        </p:nvGraphicFramePr>
        <p:xfrm>
          <a:off x="110767" y="1325563"/>
          <a:ext cx="10750060" cy="3298156"/>
        </p:xfrm>
        <a:graphic>
          <a:graphicData uri="http://schemas.openxmlformats.org/drawingml/2006/table">
            <a:tbl>
              <a:tblPr firstRow="1" bandRow="1">
                <a:tableStyleId>{B52A7725-9B75-4099-BEFD-D72F1B9E8E2F}</a:tableStyleId>
              </a:tblPr>
              <a:tblGrid>
                <a:gridCol w="3302782">
                  <a:extLst>
                    <a:ext uri="{9D8B030D-6E8A-4147-A177-3AD203B41FA5}">
                      <a16:colId xmlns:a16="http://schemas.microsoft.com/office/drawing/2014/main" val="450021025"/>
                    </a:ext>
                  </a:extLst>
                </a:gridCol>
                <a:gridCol w="1241213">
                  <a:extLst>
                    <a:ext uri="{9D8B030D-6E8A-4147-A177-3AD203B41FA5}">
                      <a16:colId xmlns:a16="http://schemas.microsoft.com/office/drawing/2014/main" val="678967069"/>
                    </a:ext>
                  </a:extLst>
                </a:gridCol>
                <a:gridCol w="1241213">
                  <a:extLst>
                    <a:ext uri="{9D8B030D-6E8A-4147-A177-3AD203B41FA5}">
                      <a16:colId xmlns:a16="http://schemas.microsoft.com/office/drawing/2014/main" val="2417635056"/>
                    </a:ext>
                  </a:extLst>
                </a:gridCol>
                <a:gridCol w="1241213">
                  <a:extLst>
                    <a:ext uri="{9D8B030D-6E8A-4147-A177-3AD203B41FA5}">
                      <a16:colId xmlns:a16="http://schemas.microsoft.com/office/drawing/2014/main" val="3758569920"/>
                    </a:ext>
                  </a:extLst>
                </a:gridCol>
                <a:gridCol w="1241213">
                  <a:extLst>
                    <a:ext uri="{9D8B030D-6E8A-4147-A177-3AD203B41FA5}">
                      <a16:colId xmlns:a16="http://schemas.microsoft.com/office/drawing/2014/main" val="1809897987"/>
                    </a:ext>
                  </a:extLst>
                </a:gridCol>
                <a:gridCol w="1241213">
                  <a:extLst>
                    <a:ext uri="{9D8B030D-6E8A-4147-A177-3AD203B41FA5}">
                      <a16:colId xmlns:a16="http://schemas.microsoft.com/office/drawing/2014/main" val="3349179864"/>
                    </a:ext>
                  </a:extLst>
                </a:gridCol>
                <a:gridCol w="1241213">
                  <a:extLst>
                    <a:ext uri="{9D8B030D-6E8A-4147-A177-3AD203B41FA5}">
                      <a16:colId xmlns:a16="http://schemas.microsoft.com/office/drawing/2014/main" val="722389294"/>
                    </a:ext>
                  </a:extLst>
                </a:gridCol>
              </a:tblGrid>
              <a:tr h="504499">
                <a:tc>
                  <a:txBody>
                    <a:bodyPr/>
                    <a:lstStyle/>
                    <a:p>
                      <a:r>
                        <a:rPr lang="en-US" sz="1800" dirty="0"/>
                        <a:t>Action</a:t>
                      </a:r>
                    </a:p>
                  </a:txBody>
                  <a:tcPr/>
                </a:tc>
                <a:tc>
                  <a:txBody>
                    <a:bodyPr/>
                    <a:lstStyle/>
                    <a:p>
                      <a:r>
                        <a:rPr lang="en-US" sz="1800" dirty="0"/>
                        <a:t>MU</a:t>
                      </a:r>
                    </a:p>
                  </a:txBody>
                  <a:tcPr/>
                </a:tc>
                <a:tc>
                  <a:txBody>
                    <a:bodyPr/>
                    <a:lstStyle/>
                    <a:p>
                      <a:r>
                        <a:rPr lang="en-US" sz="1800" dirty="0"/>
                        <a:t>UMKC</a:t>
                      </a:r>
                    </a:p>
                  </a:txBody>
                  <a:tcPr/>
                </a:tc>
                <a:tc>
                  <a:txBody>
                    <a:bodyPr/>
                    <a:lstStyle/>
                    <a:p>
                      <a:r>
                        <a:rPr lang="en-US" sz="1800" dirty="0"/>
                        <a:t>UMSL</a:t>
                      </a:r>
                    </a:p>
                  </a:txBody>
                  <a:tcPr/>
                </a:tc>
                <a:tc>
                  <a:txBody>
                    <a:bodyPr/>
                    <a:lstStyle/>
                    <a:p>
                      <a:r>
                        <a:rPr lang="en-US" sz="1800" dirty="0"/>
                        <a:t>S&amp;T</a:t>
                      </a:r>
                    </a:p>
                  </a:txBody>
                  <a:tcPr/>
                </a:tc>
                <a:tc>
                  <a:txBody>
                    <a:bodyPr/>
                    <a:lstStyle/>
                    <a:p>
                      <a:r>
                        <a:rPr lang="en-US" sz="1800" dirty="0"/>
                        <a:t>System Admin</a:t>
                      </a:r>
                    </a:p>
                  </a:txBody>
                  <a:tcPr/>
                </a:tc>
                <a:tc>
                  <a:txBody>
                    <a:bodyPr/>
                    <a:lstStyle/>
                    <a:p>
                      <a:r>
                        <a:rPr lang="en-US" sz="1800" dirty="0"/>
                        <a:t>Total</a:t>
                      </a:r>
                    </a:p>
                  </a:txBody>
                  <a:tcPr/>
                </a:tc>
                <a:extLst>
                  <a:ext uri="{0D108BD9-81ED-4DB2-BD59-A6C34878D82A}">
                    <a16:rowId xmlns:a16="http://schemas.microsoft.com/office/drawing/2014/main" val="3776767405"/>
                  </a:ext>
                </a:extLst>
              </a:tr>
              <a:tr h="504499">
                <a:tc>
                  <a:txBody>
                    <a:bodyPr/>
                    <a:lstStyle/>
                    <a:p>
                      <a:r>
                        <a:rPr lang="en-US" sz="1800" dirty="0"/>
                        <a:t>Temporary Pay Decrease</a:t>
                      </a:r>
                    </a:p>
                  </a:txBody>
                  <a:tcPr/>
                </a:tc>
                <a:tc>
                  <a:txBody>
                    <a:bodyPr/>
                    <a:lstStyle/>
                    <a:p>
                      <a:r>
                        <a:rPr lang="en-US" sz="1800" dirty="0"/>
                        <a:t>1,485</a:t>
                      </a:r>
                    </a:p>
                  </a:txBody>
                  <a:tcPr/>
                </a:tc>
                <a:tc>
                  <a:txBody>
                    <a:bodyPr/>
                    <a:lstStyle/>
                    <a:p>
                      <a:r>
                        <a:rPr lang="en-US" sz="1800" dirty="0"/>
                        <a:t>955</a:t>
                      </a:r>
                    </a:p>
                  </a:txBody>
                  <a:tcPr/>
                </a:tc>
                <a:tc>
                  <a:txBody>
                    <a:bodyPr/>
                    <a:lstStyle/>
                    <a:p>
                      <a:r>
                        <a:rPr lang="en-US" sz="1800" dirty="0"/>
                        <a:t>793</a:t>
                      </a:r>
                    </a:p>
                  </a:txBody>
                  <a:tcPr/>
                </a:tc>
                <a:tc>
                  <a:txBody>
                    <a:bodyPr/>
                    <a:lstStyle/>
                    <a:p>
                      <a:r>
                        <a:rPr lang="en-US" sz="1800" dirty="0"/>
                        <a:t>13</a:t>
                      </a:r>
                    </a:p>
                  </a:txBody>
                  <a:tcPr/>
                </a:tc>
                <a:tc>
                  <a:txBody>
                    <a:bodyPr/>
                    <a:lstStyle/>
                    <a:p>
                      <a:r>
                        <a:rPr lang="en-US" sz="1800" dirty="0"/>
                        <a:t>52</a:t>
                      </a:r>
                    </a:p>
                  </a:txBody>
                  <a:tcPr/>
                </a:tc>
                <a:tc>
                  <a:txBody>
                    <a:bodyPr/>
                    <a:lstStyle/>
                    <a:p>
                      <a:r>
                        <a:rPr lang="en-US" sz="1800" dirty="0"/>
                        <a:t>3,298</a:t>
                      </a:r>
                    </a:p>
                  </a:txBody>
                  <a:tcPr/>
                </a:tc>
                <a:extLst>
                  <a:ext uri="{0D108BD9-81ED-4DB2-BD59-A6C34878D82A}">
                    <a16:rowId xmlns:a16="http://schemas.microsoft.com/office/drawing/2014/main" val="1973944934"/>
                  </a:ext>
                </a:extLst>
              </a:tr>
              <a:tr h="504499">
                <a:tc>
                  <a:txBody>
                    <a:bodyPr/>
                    <a:lstStyle/>
                    <a:p>
                      <a:r>
                        <a:rPr lang="en-US" sz="1800" dirty="0"/>
                        <a:t>Short-Term Furlough (&lt; 1 week)</a:t>
                      </a:r>
                    </a:p>
                  </a:txBody>
                  <a:tcPr/>
                </a:tc>
                <a:tc>
                  <a:txBody>
                    <a:bodyPr/>
                    <a:lstStyle/>
                    <a:p>
                      <a:r>
                        <a:rPr lang="en-US" sz="1800" dirty="0"/>
                        <a:t>1,791</a:t>
                      </a:r>
                    </a:p>
                  </a:txBody>
                  <a:tcPr/>
                </a:tc>
                <a:tc>
                  <a:txBody>
                    <a:bodyPr/>
                    <a:lstStyle/>
                    <a:p>
                      <a:r>
                        <a:rPr lang="en-US" sz="1800" dirty="0"/>
                        <a:t>119</a:t>
                      </a:r>
                    </a:p>
                  </a:txBody>
                  <a:tcPr/>
                </a:tc>
                <a:tc>
                  <a:txBody>
                    <a:bodyPr/>
                    <a:lstStyle/>
                    <a:p>
                      <a:r>
                        <a:rPr lang="en-US" sz="1800" dirty="0"/>
                        <a:t>46</a:t>
                      </a:r>
                    </a:p>
                  </a:txBody>
                  <a:tcPr/>
                </a:tc>
                <a:tc>
                  <a:txBody>
                    <a:bodyPr/>
                    <a:lstStyle/>
                    <a:p>
                      <a:r>
                        <a:rPr lang="en-US" sz="1800" dirty="0"/>
                        <a:t>48</a:t>
                      </a:r>
                    </a:p>
                  </a:txBody>
                  <a:tcPr/>
                </a:tc>
                <a:tc>
                  <a:txBody>
                    <a:bodyPr/>
                    <a:lstStyle/>
                    <a:p>
                      <a:r>
                        <a:rPr lang="en-US" sz="1800" dirty="0"/>
                        <a:t>92</a:t>
                      </a:r>
                    </a:p>
                  </a:txBody>
                  <a:tcPr/>
                </a:tc>
                <a:tc>
                  <a:txBody>
                    <a:bodyPr/>
                    <a:lstStyle/>
                    <a:p>
                      <a:r>
                        <a:rPr lang="en-US" sz="1800" dirty="0"/>
                        <a:t>2,096</a:t>
                      </a:r>
                    </a:p>
                  </a:txBody>
                  <a:tcPr/>
                </a:tc>
                <a:extLst>
                  <a:ext uri="{0D108BD9-81ED-4DB2-BD59-A6C34878D82A}">
                    <a16:rowId xmlns:a16="http://schemas.microsoft.com/office/drawing/2014/main" val="1381666207"/>
                  </a:ext>
                </a:extLst>
              </a:tr>
              <a:tr h="504499">
                <a:tc>
                  <a:txBody>
                    <a:bodyPr/>
                    <a:lstStyle/>
                    <a:p>
                      <a:r>
                        <a:rPr lang="en-US" sz="1800" dirty="0"/>
                        <a:t>Long-Term Furlough</a:t>
                      </a:r>
                    </a:p>
                  </a:txBody>
                  <a:tcPr/>
                </a:tc>
                <a:tc>
                  <a:txBody>
                    <a:bodyPr/>
                    <a:lstStyle/>
                    <a:p>
                      <a:r>
                        <a:rPr lang="en-US" sz="1800" dirty="0"/>
                        <a:t>259</a:t>
                      </a:r>
                    </a:p>
                  </a:txBody>
                  <a:tcPr/>
                </a:tc>
                <a:tc>
                  <a:txBody>
                    <a:bodyPr/>
                    <a:lstStyle/>
                    <a:p>
                      <a:r>
                        <a:rPr lang="en-US" sz="1800" dirty="0"/>
                        <a:t>9</a:t>
                      </a:r>
                    </a:p>
                  </a:txBody>
                  <a:tcPr/>
                </a:tc>
                <a:tc>
                  <a:txBody>
                    <a:bodyPr/>
                    <a:lstStyle/>
                    <a:p>
                      <a:r>
                        <a:rPr lang="en-US" sz="1800" dirty="0"/>
                        <a:t>107</a:t>
                      </a:r>
                    </a:p>
                  </a:txBody>
                  <a:tcPr/>
                </a:tc>
                <a:tc>
                  <a:txBody>
                    <a:bodyPr/>
                    <a:lstStyle/>
                    <a:p>
                      <a:r>
                        <a:rPr lang="en-US" sz="1800" dirty="0"/>
                        <a:t>30</a:t>
                      </a:r>
                    </a:p>
                  </a:txBody>
                  <a:tcPr/>
                </a:tc>
                <a:tc>
                  <a:txBody>
                    <a:bodyPr/>
                    <a:lstStyle/>
                    <a:p>
                      <a:r>
                        <a:rPr lang="en-US" sz="1800" dirty="0"/>
                        <a:t>3</a:t>
                      </a:r>
                    </a:p>
                  </a:txBody>
                  <a:tcPr/>
                </a:tc>
                <a:tc>
                  <a:txBody>
                    <a:bodyPr/>
                    <a:lstStyle/>
                    <a:p>
                      <a:r>
                        <a:rPr lang="en-US" sz="1800" dirty="0"/>
                        <a:t>408</a:t>
                      </a:r>
                    </a:p>
                  </a:txBody>
                  <a:tcPr/>
                </a:tc>
                <a:extLst>
                  <a:ext uri="{0D108BD9-81ED-4DB2-BD59-A6C34878D82A}">
                    <a16:rowId xmlns:a16="http://schemas.microsoft.com/office/drawing/2014/main" val="2329366303"/>
                  </a:ext>
                </a:extLst>
              </a:tr>
              <a:tr h="504499">
                <a:tc>
                  <a:txBody>
                    <a:bodyPr/>
                    <a:lstStyle/>
                    <a:p>
                      <a:r>
                        <a:rPr lang="en-US" sz="1800" dirty="0"/>
                        <a:t>Layoff</a:t>
                      </a:r>
                    </a:p>
                  </a:txBody>
                  <a:tcPr/>
                </a:tc>
                <a:tc>
                  <a:txBody>
                    <a:bodyPr/>
                    <a:lstStyle/>
                    <a:p>
                      <a:r>
                        <a:rPr lang="en-US" sz="1800" dirty="0"/>
                        <a:t>151</a:t>
                      </a:r>
                    </a:p>
                  </a:txBody>
                  <a:tcPr/>
                </a:tc>
                <a:tc>
                  <a:txBody>
                    <a:bodyPr/>
                    <a:lstStyle/>
                    <a:p>
                      <a:r>
                        <a:rPr lang="en-US" sz="1800" dirty="0"/>
                        <a:t>38</a:t>
                      </a:r>
                    </a:p>
                  </a:txBody>
                  <a:tcPr/>
                </a:tc>
                <a:tc>
                  <a:txBody>
                    <a:bodyPr/>
                    <a:lstStyle/>
                    <a:p>
                      <a:r>
                        <a:rPr lang="en-US" sz="1800" dirty="0"/>
                        <a:t>57</a:t>
                      </a:r>
                    </a:p>
                  </a:txBody>
                  <a:tcPr/>
                </a:tc>
                <a:tc>
                  <a:txBody>
                    <a:bodyPr/>
                    <a:lstStyle/>
                    <a:p>
                      <a:r>
                        <a:rPr lang="en-US" sz="1800" dirty="0"/>
                        <a:t>34</a:t>
                      </a:r>
                    </a:p>
                  </a:txBody>
                  <a:tcPr/>
                </a:tc>
                <a:tc>
                  <a:txBody>
                    <a:bodyPr/>
                    <a:lstStyle/>
                    <a:p>
                      <a:r>
                        <a:rPr lang="en-US" sz="1800" dirty="0"/>
                        <a:t>24</a:t>
                      </a:r>
                    </a:p>
                  </a:txBody>
                  <a:tcPr/>
                </a:tc>
                <a:tc>
                  <a:txBody>
                    <a:bodyPr/>
                    <a:lstStyle/>
                    <a:p>
                      <a:r>
                        <a:rPr lang="en-US" sz="1800" dirty="0"/>
                        <a:t>304</a:t>
                      </a:r>
                    </a:p>
                  </a:txBody>
                  <a:tcPr/>
                </a:tc>
                <a:extLst>
                  <a:ext uri="{0D108BD9-81ED-4DB2-BD59-A6C34878D82A}">
                    <a16:rowId xmlns:a16="http://schemas.microsoft.com/office/drawing/2014/main" val="645092474"/>
                  </a:ext>
                </a:extLst>
              </a:tr>
              <a:tr h="504499">
                <a:tc>
                  <a:txBody>
                    <a:bodyPr/>
                    <a:lstStyle/>
                    <a:p>
                      <a:r>
                        <a:rPr lang="en-US" sz="1800" dirty="0"/>
                        <a:t>Total</a:t>
                      </a:r>
                    </a:p>
                  </a:txBody>
                  <a:tcPr/>
                </a:tc>
                <a:tc>
                  <a:txBody>
                    <a:bodyPr/>
                    <a:lstStyle/>
                    <a:p>
                      <a:r>
                        <a:rPr lang="en-US" sz="1800" dirty="0"/>
                        <a:t>3,686</a:t>
                      </a:r>
                    </a:p>
                  </a:txBody>
                  <a:tcPr/>
                </a:tc>
                <a:tc>
                  <a:txBody>
                    <a:bodyPr/>
                    <a:lstStyle/>
                    <a:p>
                      <a:r>
                        <a:rPr lang="en-US" sz="1800" dirty="0"/>
                        <a:t>1,121</a:t>
                      </a:r>
                    </a:p>
                  </a:txBody>
                  <a:tcPr/>
                </a:tc>
                <a:tc>
                  <a:txBody>
                    <a:bodyPr/>
                    <a:lstStyle/>
                    <a:p>
                      <a:r>
                        <a:rPr lang="en-US" sz="1800" dirty="0"/>
                        <a:t>1,003</a:t>
                      </a:r>
                    </a:p>
                  </a:txBody>
                  <a:tcPr/>
                </a:tc>
                <a:tc>
                  <a:txBody>
                    <a:bodyPr/>
                    <a:lstStyle/>
                    <a:p>
                      <a:r>
                        <a:rPr lang="en-US" sz="1800" dirty="0"/>
                        <a:t>125</a:t>
                      </a:r>
                    </a:p>
                  </a:txBody>
                  <a:tcPr/>
                </a:tc>
                <a:tc>
                  <a:txBody>
                    <a:bodyPr/>
                    <a:lstStyle/>
                    <a:p>
                      <a:r>
                        <a:rPr lang="en-US" sz="1800" dirty="0"/>
                        <a:t>171</a:t>
                      </a:r>
                    </a:p>
                  </a:txBody>
                  <a:tcPr/>
                </a:tc>
                <a:tc>
                  <a:txBody>
                    <a:bodyPr/>
                    <a:lstStyle/>
                    <a:p>
                      <a:r>
                        <a:rPr lang="en-US" sz="1800" dirty="0"/>
                        <a:t>6,106</a:t>
                      </a:r>
                    </a:p>
                  </a:txBody>
                  <a:tcPr/>
                </a:tc>
                <a:extLst>
                  <a:ext uri="{0D108BD9-81ED-4DB2-BD59-A6C34878D82A}">
                    <a16:rowId xmlns:a16="http://schemas.microsoft.com/office/drawing/2014/main" val="316821083"/>
                  </a:ext>
                </a:extLst>
              </a:tr>
            </a:tbl>
          </a:graphicData>
        </a:graphic>
      </p:graphicFrame>
      <p:sp>
        <p:nvSpPr>
          <p:cNvPr id="7" name="Right Bracket 6">
            <a:extLst>
              <a:ext uri="{FF2B5EF4-FFF2-40B4-BE49-F238E27FC236}">
                <a16:creationId xmlns:a16="http://schemas.microsoft.com/office/drawing/2014/main" id="{CED41956-9038-4AE2-AC9D-BB7E353B35FA}"/>
              </a:ext>
            </a:extLst>
          </p:cNvPr>
          <p:cNvSpPr/>
          <p:nvPr/>
        </p:nvSpPr>
        <p:spPr>
          <a:xfrm>
            <a:off x="10949354" y="2029286"/>
            <a:ext cx="144210" cy="1546251"/>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a:extLst>
              <a:ext uri="{FF2B5EF4-FFF2-40B4-BE49-F238E27FC236}">
                <a16:creationId xmlns:a16="http://schemas.microsoft.com/office/drawing/2014/main" id="{B3B19B58-25E4-44A7-89F1-E002D9618194}"/>
              </a:ext>
            </a:extLst>
          </p:cNvPr>
          <p:cNvSpPr txBox="1"/>
          <p:nvPr/>
        </p:nvSpPr>
        <p:spPr>
          <a:xfrm>
            <a:off x="11093564" y="2240609"/>
            <a:ext cx="961895" cy="830997"/>
          </a:xfrm>
          <a:prstGeom prst="rect">
            <a:avLst/>
          </a:prstGeom>
          <a:noFill/>
        </p:spPr>
        <p:txBody>
          <a:bodyPr wrap="square" rtlCol="0">
            <a:spAutoFit/>
          </a:bodyPr>
          <a:lstStyle/>
          <a:p>
            <a:r>
              <a:rPr lang="en-US" sz="1600" dirty="0"/>
              <a:t>One-time savings</a:t>
            </a:r>
          </a:p>
        </p:txBody>
      </p:sp>
    </p:spTree>
    <p:extLst>
      <p:ext uri="{BB962C8B-B14F-4D97-AF65-F5344CB8AC3E}">
        <p14:creationId xmlns:p14="http://schemas.microsoft.com/office/powerpoint/2010/main" val="3591708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2323F9B-D9D5-4343-952F-9AD869CB64B2}"/>
              </a:ext>
            </a:extLst>
          </p:cNvPr>
          <p:cNvSpPr>
            <a:spLocks noGrp="1"/>
          </p:cNvSpPr>
          <p:nvPr>
            <p:ph type="title"/>
          </p:nvPr>
        </p:nvSpPr>
        <p:spPr>
          <a:xfrm>
            <a:off x="739570" y="-16062"/>
            <a:ext cx="10515600" cy="1325563"/>
          </a:xfrm>
        </p:spPr>
        <p:txBody>
          <a:bodyPr/>
          <a:lstStyle/>
          <a:p>
            <a:r>
              <a:rPr lang="en-US" dirty="0"/>
              <a:t>The Majority of Staff is not Central</a:t>
            </a:r>
          </a:p>
        </p:txBody>
      </p:sp>
      <p:sp>
        <p:nvSpPr>
          <p:cNvPr id="4" name="Slide Number Placeholder 3">
            <a:extLst>
              <a:ext uri="{FF2B5EF4-FFF2-40B4-BE49-F238E27FC236}">
                <a16:creationId xmlns:a16="http://schemas.microsoft.com/office/drawing/2014/main" id="{C0E69C59-E031-428C-855E-6E9F318D4948}"/>
              </a:ext>
            </a:extLst>
          </p:cNvPr>
          <p:cNvSpPr>
            <a:spLocks noGrp="1"/>
          </p:cNvSpPr>
          <p:nvPr>
            <p:ph type="sldNum" sz="quarter" idx="12"/>
          </p:nvPr>
        </p:nvSpPr>
        <p:spPr/>
        <p:txBody>
          <a:bodyPr/>
          <a:lstStyle/>
          <a:p>
            <a:fld id="{D643AED4-459E-4D62-B83A-B0B69212F82C}" type="slidenum">
              <a:rPr lang="en-US" smtClean="0"/>
              <a:pPr/>
              <a:t>17</a:t>
            </a:fld>
            <a:endParaRPr lang="en-US" dirty="0"/>
          </a:p>
        </p:txBody>
      </p:sp>
      <p:sp>
        <p:nvSpPr>
          <p:cNvPr id="6" name="Rectangle 5">
            <a:extLst>
              <a:ext uri="{FF2B5EF4-FFF2-40B4-BE49-F238E27FC236}">
                <a16:creationId xmlns:a16="http://schemas.microsoft.com/office/drawing/2014/main" id="{28478CFA-1034-44AA-A928-F75459DC49CF}"/>
              </a:ext>
            </a:extLst>
          </p:cNvPr>
          <p:cNvSpPr/>
          <p:nvPr/>
        </p:nvSpPr>
        <p:spPr>
          <a:xfrm rot="16200000">
            <a:off x="26863" y="3275111"/>
            <a:ext cx="675185" cy="307777"/>
          </a:xfrm>
          <a:prstGeom prst="rect">
            <a:avLst/>
          </a:prstGeom>
        </p:spPr>
        <p:txBody>
          <a:bodyPr wrap="none">
            <a:spAutoFit/>
          </a:bodyPr>
          <a:lstStyle/>
          <a:p>
            <a:r>
              <a:rPr lang="en-US" b="1" dirty="0"/>
              <a:t>VCVP</a:t>
            </a:r>
          </a:p>
        </p:txBody>
      </p:sp>
      <p:sp>
        <p:nvSpPr>
          <p:cNvPr id="10" name="Rectangle 9">
            <a:extLst>
              <a:ext uri="{FF2B5EF4-FFF2-40B4-BE49-F238E27FC236}">
                <a16:creationId xmlns:a16="http://schemas.microsoft.com/office/drawing/2014/main" id="{B531C67C-E7E0-49E0-BC48-BED923369AEA}"/>
              </a:ext>
            </a:extLst>
          </p:cNvPr>
          <p:cNvSpPr/>
          <p:nvPr/>
        </p:nvSpPr>
        <p:spPr>
          <a:xfrm>
            <a:off x="5497072" y="1001724"/>
            <a:ext cx="1119217" cy="338554"/>
          </a:xfrm>
          <a:prstGeom prst="rect">
            <a:avLst/>
          </a:prstGeom>
        </p:spPr>
        <p:txBody>
          <a:bodyPr wrap="none">
            <a:spAutoFit/>
          </a:bodyPr>
          <a:lstStyle/>
          <a:p>
            <a:r>
              <a:rPr lang="en-US" sz="1600" b="1" dirty="0"/>
              <a:t>Columbia</a:t>
            </a:r>
            <a:endParaRPr lang="en-US" sz="1600" dirty="0"/>
          </a:p>
        </p:txBody>
      </p:sp>
      <p:graphicFrame>
        <p:nvGraphicFramePr>
          <p:cNvPr id="7" name="Chart 6">
            <a:extLst>
              <a:ext uri="{FF2B5EF4-FFF2-40B4-BE49-F238E27FC236}">
                <a16:creationId xmlns:a16="http://schemas.microsoft.com/office/drawing/2014/main" id="{264AEF5D-0731-4FBD-8850-BE79971DBB25}"/>
              </a:ext>
            </a:extLst>
          </p:cNvPr>
          <p:cNvGraphicFramePr/>
          <p:nvPr>
            <p:extLst>
              <p:ext uri="{D42A27DB-BD31-4B8C-83A1-F6EECF244321}">
                <p14:modId xmlns:p14="http://schemas.microsoft.com/office/powerpoint/2010/main" val="2836515337"/>
              </p:ext>
            </p:extLst>
          </p:nvPr>
        </p:nvGraphicFramePr>
        <p:xfrm>
          <a:off x="936830" y="1309501"/>
          <a:ext cx="10416970" cy="482883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288786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BBB29-C02F-4C8B-A724-71B3AF877601}"/>
              </a:ext>
            </a:extLst>
          </p:cNvPr>
          <p:cNvSpPr>
            <a:spLocks noGrp="1"/>
          </p:cNvSpPr>
          <p:nvPr>
            <p:ph type="title"/>
          </p:nvPr>
        </p:nvSpPr>
        <p:spPr>
          <a:xfrm>
            <a:off x="838200" y="1"/>
            <a:ext cx="10515600" cy="919094"/>
          </a:xfrm>
        </p:spPr>
        <p:txBody>
          <a:bodyPr/>
          <a:lstStyle/>
          <a:p>
            <a:r>
              <a:rPr lang="en-US" sz="4000" dirty="0"/>
              <a:t>Areas of higher spend is generally driven by distributed/decentralized spend</a:t>
            </a:r>
          </a:p>
        </p:txBody>
      </p:sp>
      <p:sp>
        <p:nvSpPr>
          <p:cNvPr id="7" name="Slide Number Placeholder 6">
            <a:extLst>
              <a:ext uri="{FF2B5EF4-FFF2-40B4-BE49-F238E27FC236}">
                <a16:creationId xmlns:a16="http://schemas.microsoft.com/office/drawing/2014/main" id="{0E8C2FAE-3DB5-4805-8BDD-D62EF26A2E51}"/>
              </a:ext>
            </a:extLst>
          </p:cNvPr>
          <p:cNvSpPr>
            <a:spLocks noGrp="1"/>
          </p:cNvSpPr>
          <p:nvPr>
            <p:ph type="sldNum" sz="quarter" idx="12"/>
          </p:nvPr>
        </p:nvSpPr>
        <p:spPr/>
        <p:txBody>
          <a:bodyPr/>
          <a:lstStyle/>
          <a:p>
            <a:fld id="{D643AED4-459E-4D62-B83A-B0B69212F82C}" type="slidenum">
              <a:rPr lang="en-US" smtClean="0"/>
              <a:t>18</a:t>
            </a:fld>
            <a:endParaRPr lang="en-US" dirty="0"/>
          </a:p>
        </p:txBody>
      </p:sp>
      <p:pic>
        <p:nvPicPr>
          <p:cNvPr id="8" name="Picture 7">
            <a:extLst>
              <a:ext uri="{FF2B5EF4-FFF2-40B4-BE49-F238E27FC236}">
                <a16:creationId xmlns:a16="http://schemas.microsoft.com/office/drawing/2014/main" id="{5BB7042F-9023-443E-971D-74DCFAF0C11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7687" y="919095"/>
            <a:ext cx="10515600" cy="5173592"/>
          </a:xfrm>
          <a:prstGeom prst="rect">
            <a:avLst/>
          </a:prstGeom>
          <a:noFill/>
          <a:ln>
            <a:noFill/>
          </a:ln>
        </p:spPr>
      </p:pic>
    </p:spTree>
    <p:extLst>
      <p:ext uri="{BB962C8B-B14F-4D97-AF65-F5344CB8AC3E}">
        <p14:creationId xmlns:p14="http://schemas.microsoft.com/office/powerpoint/2010/main" val="35660813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CD389-8C47-460F-86ED-3DAAFFBAF85C}"/>
              </a:ext>
            </a:extLst>
          </p:cNvPr>
          <p:cNvSpPr>
            <a:spLocks noGrp="1"/>
          </p:cNvSpPr>
          <p:nvPr>
            <p:ph type="ctrTitle"/>
          </p:nvPr>
        </p:nvSpPr>
        <p:spPr>
          <a:xfrm>
            <a:off x="1524000" y="769816"/>
            <a:ext cx="9144000" cy="2387600"/>
          </a:xfrm>
        </p:spPr>
        <p:txBody>
          <a:bodyPr/>
          <a:lstStyle/>
          <a:p>
            <a:r>
              <a:rPr lang="en-US" dirty="0">
                <a:solidFill>
                  <a:srgbClr val="FF0000"/>
                </a:solidFill>
              </a:rPr>
              <a:t>Where do we go from here to solve our recurring problems?</a:t>
            </a:r>
          </a:p>
        </p:txBody>
      </p:sp>
      <p:sp>
        <p:nvSpPr>
          <p:cNvPr id="3" name="Subtitle 2">
            <a:extLst>
              <a:ext uri="{FF2B5EF4-FFF2-40B4-BE49-F238E27FC236}">
                <a16:creationId xmlns:a16="http://schemas.microsoft.com/office/drawing/2014/main" id="{CF6084D8-F178-4672-B2EA-4EE213C62AE0}"/>
              </a:ext>
            </a:extLst>
          </p:cNvPr>
          <p:cNvSpPr>
            <a:spLocks noGrp="1"/>
          </p:cNvSpPr>
          <p:nvPr>
            <p:ph type="subTitle" idx="1"/>
          </p:nvPr>
        </p:nvSpPr>
        <p:spPr/>
        <p:txBody>
          <a:bodyPr/>
          <a:lstStyle/>
          <a:p>
            <a:r>
              <a:rPr lang="en-US" i="1" dirty="0"/>
              <a:t>Business as usual will not work and WE ALL have to be part of the solution</a:t>
            </a:r>
          </a:p>
        </p:txBody>
      </p:sp>
      <p:sp>
        <p:nvSpPr>
          <p:cNvPr id="4" name="Slide Number Placeholder 3">
            <a:extLst>
              <a:ext uri="{FF2B5EF4-FFF2-40B4-BE49-F238E27FC236}">
                <a16:creationId xmlns:a16="http://schemas.microsoft.com/office/drawing/2014/main" id="{274D132C-3F27-4493-9D83-4644434F49F0}"/>
              </a:ext>
            </a:extLst>
          </p:cNvPr>
          <p:cNvSpPr>
            <a:spLocks noGrp="1"/>
          </p:cNvSpPr>
          <p:nvPr>
            <p:ph type="sldNum" sz="quarter" idx="12"/>
          </p:nvPr>
        </p:nvSpPr>
        <p:spPr/>
        <p:txBody>
          <a:bodyPr/>
          <a:lstStyle/>
          <a:p>
            <a:fld id="{D643AED4-459E-4D62-B83A-B0B69212F82C}" type="slidenum">
              <a:rPr lang="en-US" smtClean="0"/>
              <a:t>19</a:t>
            </a:fld>
            <a:endParaRPr lang="en-US" dirty="0"/>
          </a:p>
        </p:txBody>
      </p:sp>
    </p:spTree>
    <p:extLst>
      <p:ext uri="{BB962C8B-B14F-4D97-AF65-F5344CB8AC3E}">
        <p14:creationId xmlns:p14="http://schemas.microsoft.com/office/powerpoint/2010/main" val="1156713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4C9DF-0A26-4F29-BAEB-A3815AE9EDBE}"/>
              </a:ext>
            </a:extLst>
          </p:cNvPr>
          <p:cNvSpPr>
            <a:spLocks noGrp="1"/>
          </p:cNvSpPr>
          <p:nvPr>
            <p:ph type="ctrTitle"/>
          </p:nvPr>
        </p:nvSpPr>
        <p:spPr/>
        <p:txBody>
          <a:bodyPr/>
          <a:lstStyle/>
          <a:p>
            <a:r>
              <a:rPr lang="en-US" dirty="0"/>
              <a:t>State Support</a:t>
            </a:r>
          </a:p>
        </p:txBody>
      </p:sp>
      <p:sp>
        <p:nvSpPr>
          <p:cNvPr id="3" name="Subtitle 2">
            <a:extLst>
              <a:ext uri="{FF2B5EF4-FFF2-40B4-BE49-F238E27FC236}">
                <a16:creationId xmlns:a16="http://schemas.microsoft.com/office/drawing/2014/main" id="{ADC90929-EB0D-4886-A8BE-80443D0B1AD6}"/>
              </a:ext>
            </a:extLst>
          </p:cNvPr>
          <p:cNvSpPr>
            <a:spLocks noGrp="1"/>
          </p:cNvSpPr>
          <p:nvPr>
            <p:ph type="subTitle" idx="1"/>
          </p:nvPr>
        </p:nvSpPr>
        <p:spPr/>
        <p:txBody>
          <a:bodyPr/>
          <a:lstStyle/>
          <a:p>
            <a:r>
              <a:rPr lang="en-US" i="1" dirty="0"/>
              <a:t>Looking Back and Going Forward</a:t>
            </a:r>
          </a:p>
        </p:txBody>
      </p:sp>
      <p:sp>
        <p:nvSpPr>
          <p:cNvPr id="4" name="Slide Number Placeholder 3">
            <a:extLst>
              <a:ext uri="{FF2B5EF4-FFF2-40B4-BE49-F238E27FC236}">
                <a16:creationId xmlns:a16="http://schemas.microsoft.com/office/drawing/2014/main" id="{92475D52-2A35-4C74-A126-A889A7F8C24D}"/>
              </a:ext>
            </a:extLst>
          </p:cNvPr>
          <p:cNvSpPr>
            <a:spLocks noGrp="1"/>
          </p:cNvSpPr>
          <p:nvPr>
            <p:ph type="sldNum" sz="quarter" idx="12"/>
          </p:nvPr>
        </p:nvSpPr>
        <p:spPr/>
        <p:txBody>
          <a:bodyPr/>
          <a:lstStyle/>
          <a:p>
            <a:fld id="{D643AED4-459E-4D62-B83A-B0B69212F82C}" type="slidenum">
              <a:rPr lang="en-US" smtClean="0"/>
              <a:t>2</a:t>
            </a:fld>
            <a:endParaRPr lang="en-US" dirty="0"/>
          </a:p>
        </p:txBody>
      </p:sp>
    </p:spTree>
    <p:extLst>
      <p:ext uri="{BB962C8B-B14F-4D97-AF65-F5344CB8AC3E}">
        <p14:creationId xmlns:p14="http://schemas.microsoft.com/office/powerpoint/2010/main" val="33530721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69B2C-60BD-4887-A2FC-7ADEC4FC6706}"/>
              </a:ext>
            </a:extLst>
          </p:cNvPr>
          <p:cNvSpPr>
            <a:spLocks noGrp="1"/>
          </p:cNvSpPr>
          <p:nvPr>
            <p:ph type="title"/>
          </p:nvPr>
        </p:nvSpPr>
        <p:spPr>
          <a:xfrm>
            <a:off x="838200" y="0"/>
            <a:ext cx="10515600" cy="1101969"/>
          </a:xfrm>
        </p:spPr>
        <p:txBody>
          <a:bodyPr/>
          <a:lstStyle/>
          <a:p>
            <a:r>
              <a:rPr lang="en-US" dirty="0"/>
              <a:t>The System does not have resources</a:t>
            </a:r>
          </a:p>
        </p:txBody>
      </p:sp>
      <p:sp>
        <p:nvSpPr>
          <p:cNvPr id="3" name="Content Placeholder 2">
            <a:extLst>
              <a:ext uri="{FF2B5EF4-FFF2-40B4-BE49-F238E27FC236}">
                <a16:creationId xmlns:a16="http://schemas.microsoft.com/office/drawing/2014/main" id="{452704F6-0711-44EA-8B97-879E095EE257}"/>
              </a:ext>
            </a:extLst>
          </p:cNvPr>
          <p:cNvSpPr>
            <a:spLocks noGrp="1"/>
          </p:cNvSpPr>
          <p:nvPr>
            <p:ph idx="1"/>
          </p:nvPr>
        </p:nvSpPr>
        <p:spPr>
          <a:xfrm>
            <a:off x="568569" y="1101969"/>
            <a:ext cx="10515600" cy="4603696"/>
          </a:xfrm>
        </p:spPr>
        <p:txBody>
          <a:bodyPr/>
          <a:lstStyle/>
          <a:p>
            <a:pPr marL="177800" indent="0">
              <a:buNone/>
            </a:pPr>
            <a:endParaRPr lang="en-US" dirty="0"/>
          </a:p>
          <a:p>
            <a:r>
              <a:rPr lang="en-US" dirty="0"/>
              <a:t>Investment income and State Appropriations currently allocated to System will be distributed equitably to campuses beginning in FY 22</a:t>
            </a:r>
          </a:p>
          <a:p>
            <a:endParaRPr lang="en-US" dirty="0"/>
          </a:p>
          <a:p>
            <a:r>
              <a:rPr lang="en-US" dirty="0"/>
              <a:t>System will provide administrative and compliance services at scale efficiently</a:t>
            </a:r>
          </a:p>
          <a:p>
            <a:endParaRPr lang="en-US" dirty="0"/>
          </a:p>
          <a:p>
            <a:r>
              <a:rPr lang="en-US" dirty="0"/>
              <a:t>System services will work as a cost center and each campus will be allocated an equitable share of the cost</a:t>
            </a:r>
          </a:p>
          <a:p>
            <a:endParaRPr lang="en-US" dirty="0"/>
          </a:p>
        </p:txBody>
      </p:sp>
    </p:spTree>
    <p:extLst>
      <p:ext uri="{BB962C8B-B14F-4D97-AF65-F5344CB8AC3E}">
        <p14:creationId xmlns:p14="http://schemas.microsoft.com/office/powerpoint/2010/main" val="19234042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1F8569B-2CB5-4340-8BF6-601AE90FD462}"/>
              </a:ext>
            </a:extLst>
          </p:cNvPr>
          <p:cNvSpPr>
            <a:spLocks noGrp="1"/>
          </p:cNvSpPr>
          <p:nvPr>
            <p:ph type="body" idx="1"/>
          </p:nvPr>
        </p:nvSpPr>
        <p:spPr>
          <a:xfrm>
            <a:off x="838200" y="1462088"/>
            <a:ext cx="10515600" cy="4478041"/>
          </a:xfrm>
        </p:spPr>
        <p:txBody>
          <a:bodyPr/>
          <a:lstStyle/>
          <a:p>
            <a:r>
              <a:rPr lang="en-US" dirty="0"/>
              <a:t>The System will shift to a cost center rather than a resource allocator</a:t>
            </a:r>
          </a:p>
          <a:p>
            <a:r>
              <a:rPr lang="en-US" dirty="0"/>
              <a:t>Provides services at scale</a:t>
            </a:r>
          </a:p>
          <a:p>
            <a:r>
              <a:rPr lang="en-US" dirty="0"/>
              <a:t>Regulation will need to change – less regulation as it relates to academic programs and the pursuit of mission</a:t>
            </a:r>
          </a:p>
          <a:p>
            <a:r>
              <a:rPr lang="en-US" dirty="0"/>
              <a:t>System can’t solve resource problems</a:t>
            </a:r>
          </a:p>
          <a:p>
            <a:pPr lvl="1"/>
            <a:r>
              <a:rPr lang="en-US" dirty="0"/>
              <a:t>Allocated resources (State support, investment income, </a:t>
            </a:r>
            <a:r>
              <a:rPr lang="en-US" dirty="0" err="1"/>
              <a:t>etc</a:t>
            </a:r>
            <a:r>
              <a:rPr lang="en-US" dirty="0"/>
              <a:t>) are no longer available</a:t>
            </a:r>
          </a:p>
          <a:p>
            <a:pPr lvl="1"/>
            <a:r>
              <a:rPr lang="en-US" dirty="0"/>
              <a:t>At best, state support will decline slightly or remain flat but will be more directed rather than broad based in the future</a:t>
            </a:r>
          </a:p>
          <a:p>
            <a:pPr marL="177795" indent="0">
              <a:buNone/>
            </a:pPr>
            <a:endParaRPr lang="en-US" dirty="0"/>
          </a:p>
        </p:txBody>
      </p:sp>
      <p:sp>
        <p:nvSpPr>
          <p:cNvPr id="3" name="Title 2">
            <a:extLst>
              <a:ext uri="{FF2B5EF4-FFF2-40B4-BE49-F238E27FC236}">
                <a16:creationId xmlns:a16="http://schemas.microsoft.com/office/drawing/2014/main" id="{ACB50FD8-0938-4A6B-9767-B1BB77FCA66B}"/>
              </a:ext>
            </a:extLst>
          </p:cNvPr>
          <p:cNvSpPr>
            <a:spLocks noGrp="1"/>
          </p:cNvSpPr>
          <p:nvPr>
            <p:ph type="title"/>
          </p:nvPr>
        </p:nvSpPr>
        <p:spPr>
          <a:xfrm>
            <a:off x="838200" y="136525"/>
            <a:ext cx="10515600" cy="1325563"/>
          </a:xfrm>
        </p:spPr>
        <p:txBody>
          <a:bodyPr/>
          <a:lstStyle/>
          <a:p>
            <a:r>
              <a:rPr lang="en-US" dirty="0"/>
              <a:t>The role of System will change</a:t>
            </a:r>
          </a:p>
        </p:txBody>
      </p:sp>
      <p:sp>
        <p:nvSpPr>
          <p:cNvPr id="4" name="Slide Number Placeholder 3">
            <a:extLst>
              <a:ext uri="{FF2B5EF4-FFF2-40B4-BE49-F238E27FC236}">
                <a16:creationId xmlns:a16="http://schemas.microsoft.com/office/drawing/2014/main" id="{C90EAA6B-C72A-473F-95F1-B3DD204DCE46}"/>
              </a:ext>
            </a:extLst>
          </p:cNvPr>
          <p:cNvSpPr>
            <a:spLocks noGrp="1"/>
          </p:cNvSpPr>
          <p:nvPr>
            <p:ph type="sldNum" sz="quarter" idx="12"/>
          </p:nvPr>
        </p:nvSpPr>
        <p:spPr/>
        <p:txBody>
          <a:bodyPr/>
          <a:lstStyle/>
          <a:p>
            <a:fld id="{D643AED4-459E-4D62-B83A-B0B69212F82C}" type="slidenum">
              <a:rPr lang="en-US" smtClean="0"/>
              <a:pPr/>
              <a:t>21</a:t>
            </a:fld>
            <a:endParaRPr lang="en-US" dirty="0"/>
          </a:p>
        </p:txBody>
      </p:sp>
    </p:spTree>
    <p:extLst>
      <p:ext uri="{BB962C8B-B14F-4D97-AF65-F5344CB8AC3E}">
        <p14:creationId xmlns:p14="http://schemas.microsoft.com/office/powerpoint/2010/main" val="16696016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EF8307E-0B84-4243-BF6E-2281D91578F6}"/>
              </a:ext>
            </a:extLst>
          </p:cNvPr>
          <p:cNvSpPr>
            <a:spLocks noGrp="1"/>
          </p:cNvSpPr>
          <p:nvPr>
            <p:ph type="body" idx="1"/>
          </p:nvPr>
        </p:nvSpPr>
        <p:spPr>
          <a:xfrm>
            <a:off x="838200" y="1462088"/>
            <a:ext cx="10515600" cy="4478041"/>
          </a:xfrm>
        </p:spPr>
        <p:txBody>
          <a:bodyPr/>
          <a:lstStyle/>
          <a:p>
            <a:r>
              <a:rPr lang="en-US" dirty="0">
                <a:solidFill>
                  <a:schemeClr val="tx1"/>
                </a:solidFill>
              </a:rPr>
              <a:t>The 12.5% cuts are likely to be maintained in many areas to deal with likely recurrence of state cuts</a:t>
            </a:r>
          </a:p>
          <a:p>
            <a:r>
              <a:rPr lang="en-US" dirty="0">
                <a:solidFill>
                  <a:schemeClr val="tx1"/>
                </a:solidFill>
              </a:rPr>
              <a:t>Investments that have revenue generation potential will be key to coming out of the crisis</a:t>
            </a:r>
          </a:p>
          <a:p>
            <a:r>
              <a:rPr lang="en-US" dirty="0">
                <a:solidFill>
                  <a:schemeClr val="tx1"/>
                </a:solidFill>
              </a:rPr>
              <a:t>Enrollment remains a key.  Every 1% change in enrollment generates $2.7M in tuition revenue</a:t>
            </a:r>
          </a:p>
          <a:p>
            <a:r>
              <a:rPr lang="en-US" dirty="0">
                <a:solidFill>
                  <a:schemeClr val="tx1"/>
                </a:solidFill>
              </a:rPr>
              <a:t>Auxiliary revenues have a number of drivers other than enrollment – will be key to ensure they operate in financial sustainable ways.</a:t>
            </a:r>
          </a:p>
        </p:txBody>
      </p:sp>
      <p:sp>
        <p:nvSpPr>
          <p:cNvPr id="3" name="Title 2">
            <a:extLst>
              <a:ext uri="{FF2B5EF4-FFF2-40B4-BE49-F238E27FC236}">
                <a16:creationId xmlns:a16="http://schemas.microsoft.com/office/drawing/2014/main" id="{154EB458-A472-4292-9775-D57FF921F550}"/>
              </a:ext>
            </a:extLst>
          </p:cNvPr>
          <p:cNvSpPr>
            <a:spLocks noGrp="1"/>
          </p:cNvSpPr>
          <p:nvPr>
            <p:ph type="title"/>
          </p:nvPr>
        </p:nvSpPr>
        <p:spPr>
          <a:xfrm>
            <a:off x="838200" y="136525"/>
            <a:ext cx="10515600" cy="1325563"/>
          </a:xfrm>
        </p:spPr>
        <p:txBody>
          <a:bodyPr/>
          <a:lstStyle/>
          <a:p>
            <a:r>
              <a:rPr lang="en-US" dirty="0">
                <a:solidFill>
                  <a:schemeClr val="tx1"/>
                </a:solidFill>
              </a:rPr>
              <a:t>FY 20 Actions were only the beginning</a:t>
            </a:r>
          </a:p>
        </p:txBody>
      </p:sp>
      <p:sp>
        <p:nvSpPr>
          <p:cNvPr id="4" name="Slide Number Placeholder 3">
            <a:extLst>
              <a:ext uri="{FF2B5EF4-FFF2-40B4-BE49-F238E27FC236}">
                <a16:creationId xmlns:a16="http://schemas.microsoft.com/office/drawing/2014/main" id="{0D78F32E-D09E-4F83-966C-E44126F7AFEC}"/>
              </a:ext>
            </a:extLst>
          </p:cNvPr>
          <p:cNvSpPr>
            <a:spLocks noGrp="1"/>
          </p:cNvSpPr>
          <p:nvPr>
            <p:ph type="sldNum" sz="quarter" idx="12"/>
          </p:nvPr>
        </p:nvSpPr>
        <p:spPr/>
        <p:txBody>
          <a:bodyPr/>
          <a:lstStyle/>
          <a:p>
            <a:fld id="{D643AED4-459E-4D62-B83A-B0B69212F82C}" type="slidenum">
              <a:rPr lang="en-US" smtClean="0"/>
              <a:pPr/>
              <a:t>22</a:t>
            </a:fld>
            <a:endParaRPr lang="en-US" dirty="0"/>
          </a:p>
        </p:txBody>
      </p:sp>
    </p:spTree>
    <p:extLst>
      <p:ext uri="{BB962C8B-B14F-4D97-AF65-F5344CB8AC3E}">
        <p14:creationId xmlns:p14="http://schemas.microsoft.com/office/powerpoint/2010/main" val="11165334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0"/>
            <a:ext cx="9144000" cy="994172"/>
          </a:xfrm>
        </p:spPr>
        <p:txBody>
          <a:bodyPr>
            <a:normAutofit/>
          </a:bodyPr>
          <a:lstStyle/>
          <a:p>
            <a:r>
              <a:rPr lang="en-US" sz="4000" dirty="0"/>
              <a:t>Challenge to the University Remains</a:t>
            </a:r>
          </a:p>
        </p:txBody>
      </p:sp>
      <p:sp>
        <p:nvSpPr>
          <p:cNvPr id="3" name="Content Placeholder 2"/>
          <p:cNvSpPr>
            <a:spLocks noGrp="1"/>
          </p:cNvSpPr>
          <p:nvPr>
            <p:ph idx="1"/>
          </p:nvPr>
        </p:nvSpPr>
        <p:spPr>
          <a:xfrm>
            <a:off x="556591" y="1191491"/>
            <a:ext cx="11062252" cy="4821382"/>
          </a:xfrm>
        </p:spPr>
        <p:txBody>
          <a:bodyPr>
            <a:normAutofit fontScale="85000" lnSpcReduction="20000"/>
          </a:bodyPr>
          <a:lstStyle/>
          <a:p>
            <a:pPr marL="0" indent="0" algn="ctr">
              <a:spcAft>
                <a:spcPts val="1200"/>
              </a:spcAft>
              <a:buNone/>
            </a:pPr>
            <a:r>
              <a:rPr lang="en-US" sz="4050" b="1" dirty="0"/>
              <a:t>GROW </a:t>
            </a:r>
            <a:r>
              <a:rPr lang="en-US" sz="4050" b="1" i="1" dirty="0"/>
              <a:t>REVENUE AND PRIORTIZE MISSION</a:t>
            </a:r>
            <a:r>
              <a:rPr lang="en-US" sz="4050" b="1" dirty="0"/>
              <a:t>!</a:t>
            </a:r>
          </a:p>
          <a:p>
            <a:r>
              <a:rPr lang="en-US" sz="2600" dirty="0"/>
              <a:t>We can’t cut our way to greatness</a:t>
            </a:r>
          </a:p>
          <a:p>
            <a:pPr marL="341313" lvl="1">
              <a:lnSpc>
                <a:spcPct val="120000"/>
              </a:lnSpc>
              <a:spcBef>
                <a:spcPts val="0"/>
              </a:spcBef>
            </a:pPr>
            <a:r>
              <a:rPr lang="en-US" sz="2200" dirty="0"/>
              <a:t>But we can spend our way to bankruptcy if revenues don’t change</a:t>
            </a:r>
          </a:p>
          <a:p>
            <a:pPr marL="341313" lvl="1">
              <a:lnSpc>
                <a:spcPct val="120000"/>
              </a:lnSpc>
              <a:spcBef>
                <a:spcPts val="0"/>
              </a:spcBef>
            </a:pPr>
            <a:r>
              <a:rPr lang="en-US" sz="2200" dirty="0"/>
              <a:t>Necessary cuts are a result of the paradigm shift in revenues</a:t>
            </a:r>
          </a:p>
          <a:p>
            <a:pPr marL="342900" lvl="1" indent="0">
              <a:buNone/>
            </a:pPr>
            <a:endParaRPr lang="en-US" sz="900" dirty="0"/>
          </a:p>
          <a:p>
            <a:r>
              <a:rPr lang="en-US" sz="2600" dirty="0"/>
              <a:t>Past growth strategies will not work</a:t>
            </a:r>
          </a:p>
          <a:p>
            <a:pPr marL="341313" lvl="1">
              <a:lnSpc>
                <a:spcPct val="120000"/>
              </a:lnSpc>
              <a:spcBef>
                <a:spcPts val="0"/>
              </a:spcBef>
            </a:pPr>
            <a:r>
              <a:rPr lang="en-US" sz="2200" dirty="0"/>
              <a:t>State revenues will remain challenged, even with significant support we enjoy</a:t>
            </a:r>
          </a:p>
          <a:p>
            <a:pPr marL="341313" lvl="1">
              <a:lnSpc>
                <a:spcPct val="120000"/>
              </a:lnSpc>
              <a:spcBef>
                <a:spcPts val="0"/>
              </a:spcBef>
            </a:pPr>
            <a:r>
              <a:rPr lang="en-US" sz="2200" dirty="0"/>
              <a:t>Traditional tuition rates and enrollments subject to market forces</a:t>
            </a:r>
          </a:p>
          <a:p>
            <a:pPr marL="342900" lvl="1" indent="0">
              <a:buNone/>
            </a:pPr>
            <a:endParaRPr lang="en-US" sz="900" dirty="0"/>
          </a:p>
          <a:p>
            <a:pPr>
              <a:lnSpc>
                <a:spcPct val="120000"/>
              </a:lnSpc>
              <a:spcBef>
                <a:spcPts val="0"/>
              </a:spcBef>
            </a:pPr>
            <a:r>
              <a:rPr lang="en-US" sz="2600" dirty="0"/>
              <a:t>New, paying students/learners and programs to serve them are the key to our future</a:t>
            </a:r>
          </a:p>
          <a:p>
            <a:pPr marL="0" indent="0">
              <a:buNone/>
            </a:pPr>
            <a:endParaRPr lang="en-US" sz="900" dirty="0"/>
          </a:p>
          <a:p>
            <a:pPr>
              <a:lnSpc>
                <a:spcPct val="120000"/>
              </a:lnSpc>
              <a:spcBef>
                <a:spcPts val="0"/>
              </a:spcBef>
              <a:spcAft>
                <a:spcPts val="1200"/>
              </a:spcAft>
            </a:pPr>
            <a:r>
              <a:rPr lang="en-US" sz="2600" dirty="0"/>
              <a:t>Focus on productivity while growing… if we want the best faculty we need the paying students to support them</a:t>
            </a:r>
          </a:p>
          <a:p>
            <a:pPr>
              <a:lnSpc>
                <a:spcPct val="120000"/>
              </a:lnSpc>
              <a:spcBef>
                <a:spcPts val="0"/>
              </a:spcBef>
            </a:pPr>
            <a:r>
              <a:rPr lang="en-US" sz="2600" dirty="0">
                <a:solidFill>
                  <a:schemeClr val="tx1"/>
                </a:solidFill>
              </a:rPr>
              <a:t>Administrative cost cutting can not solve the entirety of the shortfall</a:t>
            </a:r>
            <a:endParaRPr lang="en-US" sz="2600" dirty="0"/>
          </a:p>
          <a:p>
            <a:pPr>
              <a:lnSpc>
                <a:spcPct val="120000"/>
              </a:lnSpc>
              <a:spcBef>
                <a:spcPts val="0"/>
              </a:spcBef>
            </a:pPr>
            <a:endParaRPr lang="en-US" sz="2600" dirty="0"/>
          </a:p>
        </p:txBody>
      </p:sp>
    </p:spTree>
    <p:extLst>
      <p:ext uri="{BB962C8B-B14F-4D97-AF65-F5344CB8AC3E}">
        <p14:creationId xmlns:p14="http://schemas.microsoft.com/office/powerpoint/2010/main" val="33521445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6FFA88F-0E36-4CE7-90A0-205F1FE3165D}"/>
              </a:ext>
            </a:extLst>
          </p:cNvPr>
          <p:cNvSpPr>
            <a:spLocks noGrp="1"/>
          </p:cNvSpPr>
          <p:nvPr>
            <p:ph type="body" idx="1"/>
          </p:nvPr>
        </p:nvSpPr>
        <p:spPr>
          <a:xfrm>
            <a:off x="463062" y="1163638"/>
            <a:ext cx="11265876" cy="4530724"/>
          </a:xfrm>
        </p:spPr>
        <p:txBody>
          <a:bodyPr/>
          <a:lstStyle/>
          <a:p>
            <a:r>
              <a:rPr lang="en-US" dirty="0"/>
              <a:t>YOU control your destiny with revenues</a:t>
            </a:r>
          </a:p>
          <a:p>
            <a:pPr lvl="1"/>
            <a:r>
              <a:rPr lang="en-US" dirty="0"/>
              <a:t>Enrollment</a:t>
            </a:r>
          </a:p>
          <a:p>
            <a:pPr lvl="1"/>
            <a:r>
              <a:rPr lang="en-US" dirty="0"/>
              <a:t>Research</a:t>
            </a:r>
          </a:p>
          <a:p>
            <a:pPr lvl="1"/>
            <a:r>
              <a:rPr lang="en-US" dirty="0"/>
              <a:t>Philanthropy</a:t>
            </a:r>
          </a:p>
          <a:p>
            <a:r>
              <a:rPr lang="en-US" dirty="0"/>
              <a:t>Think of spend in terms of resource generation and mission</a:t>
            </a:r>
          </a:p>
          <a:p>
            <a:r>
              <a:rPr lang="en-US" dirty="0"/>
              <a:t>Prioritize those activities that directly support teaching and research</a:t>
            </a:r>
          </a:p>
          <a:p>
            <a:r>
              <a:rPr lang="en-US" dirty="0"/>
              <a:t>Understand your budget and how it works – align incentives to how resources are produced</a:t>
            </a:r>
          </a:p>
          <a:p>
            <a:pPr lvl="1"/>
            <a:r>
              <a:rPr lang="en-US" dirty="0"/>
              <a:t>market (what people demand) </a:t>
            </a:r>
          </a:p>
          <a:p>
            <a:pPr lvl="1"/>
            <a:r>
              <a:rPr lang="en-US" dirty="0"/>
              <a:t>mission (how it relates to our core purpose)</a:t>
            </a:r>
          </a:p>
          <a:p>
            <a:pPr lvl="1"/>
            <a:r>
              <a:rPr lang="en-US" dirty="0"/>
              <a:t>margin (how much money we make/consume on the activity) </a:t>
            </a:r>
          </a:p>
        </p:txBody>
      </p:sp>
      <p:sp>
        <p:nvSpPr>
          <p:cNvPr id="3" name="Title 2">
            <a:extLst>
              <a:ext uri="{FF2B5EF4-FFF2-40B4-BE49-F238E27FC236}">
                <a16:creationId xmlns:a16="http://schemas.microsoft.com/office/drawing/2014/main" id="{EC660502-B59C-4D11-98FE-F19A4196C015}"/>
              </a:ext>
            </a:extLst>
          </p:cNvPr>
          <p:cNvSpPr>
            <a:spLocks noGrp="1"/>
          </p:cNvSpPr>
          <p:nvPr>
            <p:ph type="title"/>
          </p:nvPr>
        </p:nvSpPr>
        <p:spPr>
          <a:xfrm>
            <a:off x="838200" y="0"/>
            <a:ext cx="10515600" cy="1325563"/>
          </a:xfrm>
        </p:spPr>
        <p:txBody>
          <a:bodyPr/>
          <a:lstStyle/>
          <a:p>
            <a:r>
              <a:rPr lang="en-US" dirty="0"/>
              <a:t>What do Academic Leaders need to do?</a:t>
            </a:r>
          </a:p>
        </p:txBody>
      </p:sp>
      <p:sp>
        <p:nvSpPr>
          <p:cNvPr id="4" name="Slide Number Placeholder 3">
            <a:extLst>
              <a:ext uri="{FF2B5EF4-FFF2-40B4-BE49-F238E27FC236}">
                <a16:creationId xmlns:a16="http://schemas.microsoft.com/office/drawing/2014/main" id="{1CF1B503-3B09-4296-A206-C80AAACB076C}"/>
              </a:ext>
            </a:extLst>
          </p:cNvPr>
          <p:cNvSpPr>
            <a:spLocks noGrp="1"/>
          </p:cNvSpPr>
          <p:nvPr>
            <p:ph type="sldNum" sz="quarter" idx="12"/>
          </p:nvPr>
        </p:nvSpPr>
        <p:spPr/>
        <p:txBody>
          <a:bodyPr/>
          <a:lstStyle/>
          <a:p>
            <a:fld id="{D643AED4-459E-4D62-B83A-B0B69212F82C}" type="slidenum">
              <a:rPr lang="en-US" smtClean="0"/>
              <a:pPr/>
              <a:t>24</a:t>
            </a:fld>
            <a:endParaRPr lang="en-US" dirty="0"/>
          </a:p>
        </p:txBody>
      </p:sp>
    </p:spTree>
    <p:extLst>
      <p:ext uri="{BB962C8B-B14F-4D97-AF65-F5344CB8AC3E}">
        <p14:creationId xmlns:p14="http://schemas.microsoft.com/office/powerpoint/2010/main" val="17348572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D1E3283-B643-490D-9207-51BB83893EA5}"/>
              </a:ext>
            </a:extLst>
          </p:cNvPr>
          <p:cNvSpPr>
            <a:spLocks noGrp="1"/>
          </p:cNvSpPr>
          <p:nvPr>
            <p:ph type="body" idx="1"/>
          </p:nvPr>
        </p:nvSpPr>
        <p:spPr>
          <a:xfrm>
            <a:off x="838200" y="1121717"/>
            <a:ext cx="10515600" cy="4614566"/>
          </a:xfrm>
        </p:spPr>
        <p:txBody>
          <a:bodyPr/>
          <a:lstStyle/>
          <a:p>
            <a:pPr marL="0" marR="0">
              <a:spcBef>
                <a:spcPts val="0"/>
              </a:spcBef>
              <a:spcAft>
                <a:spcPts val="0"/>
              </a:spcAft>
            </a:pPr>
            <a:r>
              <a:rPr lang="en-US" sz="2400" i="1" dirty="0">
                <a:effectLst/>
                <a:latin typeface="Calibri" panose="020F0502020204030204" pitchFamily="34" charset="0"/>
                <a:ea typeface="Calibri" panose="020F0502020204030204" pitchFamily="34" charset="0"/>
              </a:rPr>
              <a:t>Citing the "incredible financial cost" associated with not fully reopening its campus this fall, UMass Amherst Chancellor </a:t>
            </a:r>
            <a:r>
              <a:rPr lang="en-US" sz="2400" i="1" dirty="0" err="1">
                <a:effectLst/>
                <a:latin typeface="Calibri" panose="020F0502020204030204" pitchFamily="34" charset="0"/>
                <a:ea typeface="Calibri" panose="020F0502020204030204" pitchFamily="34" charset="0"/>
              </a:rPr>
              <a:t>Kumble</a:t>
            </a:r>
            <a:r>
              <a:rPr lang="en-US" sz="2400" i="1" dirty="0">
                <a:effectLst/>
                <a:latin typeface="Calibri" panose="020F0502020204030204" pitchFamily="34" charset="0"/>
                <a:ea typeface="Calibri" panose="020F0502020204030204" pitchFamily="34" charset="0"/>
              </a:rPr>
              <a:t> Subbaswamy has calculated nearly $169 million in budget losses and is now placing 850 workers, including dining and residence hall staff, on indefinite furloughs effective Sept. 13</a:t>
            </a:r>
            <a:endParaRPr lang="en-US" sz="2400" dirty="0">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Courier New" panose="02070309020205020404" pitchFamily="49" charset="0"/>
              <a:buChar char="o"/>
              <a:tabLst>
                <a:tab pos="457200" algn="l"/>
              </a:tabLs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$67.4M in housing and dining revenue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Courier New" panose="02070309020205020404" pitchFamily="49" charset="0"/>
              <a:buChar char="o"/>
              <a:tabLst>
                <a:tab pos="457200" algn="l"/>
              </a:tabLs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$30.6M decline in tuition revenue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Courier New" panose="02070309020205020404" pitchFamily="49" charset="0"/>
              <a:buChar char="o"/>
              <a:tabLst>
                <a:tab pos="457200" algn="l"/>
              </a:tabLs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$20.9M reduction in grant and contract overhead income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Courier New" panose="02070309020205020404" pitchFamily="49" charset="0"/>
              <a:buChar char="o"/>
              <a:tabLst>
                <a:tab pos="457200" algn="l"/>
              </a:tabLs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$36.7M in 10% hold back for expected reductions in state support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Courier New" panose="02070309020205020404" pitchFamily="49" charset="0"/>
              <a:buChar char="o"/>
              <a:tabLst>
                <a:tab pos="457200" algn="l"/>
              </a:tabLs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$13M in virus testing, safety, isolation and quarantine measures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endParaRPr lang="en-US" sz="24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2400" dirty="0">
                <a:effectLst/>
                <a:latin typeface="Calibri" panose="020F0502020204030204" pitchFamily="34" charset="0"/>
                <a:ea typeface="Calibri" panose="020F0502020204030204" pitchFamily="34" charset="0"/>
              </a:rPr>
              <a:t>If MU faced a shortfall of $169M in revenue, what would that represent in terms of faculty and or staff positions that need to be considered for separation?</a:t>
            </a:r>
          </a:p>
          <a:p>
            <a:pPr marL="342900" marR="0" lvl="0" indent="-342900">
              <a:spcBef>
                <a:spcPts val="0"/>
              </a:spcBef>
              <a:spcAft>
                <a:spcPts val="0"/>
              </a:spcAft>
              <a:buFont typeface="Courier New" panose="02070309020205020404" pitchFamily="49" charset="0"/>
              <a:buChar char="o"/>
              <a:tabLst>
                <a:tab pos="457200" algn="l"/>
              </a:tabLs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Average faculty salary and benefits = $83K + $27K = ~1,500 faculty positions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Courier New" panose="02070309020205020404" pitchFamily="49" charset="0"/>
              <a:buChar char="o"/>
              <a:tabLst>
                <a:tab pos="457200" algn="l"/>
              </a:tabLst>
            </a:pPr>
            <a:r>
              <a:rPr lang="en-US" sz="2400" dirty="0">
                <a:effectLst/>
                <a:latin typeface="Calibri" panose="020F0502020204030204" pitchFamily="34" charset="0"/>
                <a:ea typeface="Times New Roman" panose="02020603050405020304" pitchFamily="18" charset="0"/>
                <a:cs typeface="Times New Roman" panose="02020603050405020304" pitchFamily="18" charset="0"/>
              </a:rPr>
              <a:t>Average staff salary and benefits = $55K + $20K = ~2,200 staff positions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177795" indent="0">
              <a:buNone/>
            </a:pPr>
            <a:endParaRPr lang="en-US" dirty="0"/>
          </a:p>
        </p:txBody>
      </p:sp>
      <p:sp>
        <p:nvSpPr>
          <p:cNvPr id="3" name="Title 2">
            <a:extLst>
              <a:ext uri="{FF2B5EF4-FFF2-40B4-BE49-F238E27FC236}">
                <a16:creationId xmlns:a16="http://schemas.microsoft.com/office/drawing/2014/main" id="{7807C883-5F8F-4D0B-B531-CF502547149F}"/>
              </a:ext>
            </a:extLst>
          </p:cNvPr>
          <p:cNvSpPr>
            <a:spLocks noGrp="1"/>
          </p:cNvSpPr>
          <p:nvPr>
            <p:ph type="title"/>
          </p:nvPr>
        </p:nvSpPr>
        <p:spPr>
          <a:xfrm>
            <a:off x="838200" y="0"/>
            <a:ext cx="10515600" cy="1325563"/>
          </a:xfrm>
        </p:spPr>
        <p:txBody>
          <a:bodyPr/>
          <a:lstStyle/>
          <a:p>
            <a:r>
              <a:rPr lang="en-US" i="1" dirty="0"/>
              <a:t>Higher Education faces significant revenue risks</a:t>
            </a:r>
          </a:p>
        </p:txBody>
      </p:sp>
      <p:sp>
        <p:nvSpPr>
          <p:cNvPr id="4" name="Slide Number Placeholder 3">
            <a:extLst>
              <a:ext uri="{FF2B5EF4-FFF2-40B4-BE49-F238E27FC236}">
                <a16:creationId xmlns:a16="http://schemas.microsoft.com/office/drawing/2014/main" id="{83E38D87-1844-4ECE-977B-76252116DE27}"/>
              </a:ext>
            </a:extLst>
          </p:cNvPr>
          <p:cNvSpPr>
            <a:spLocks noGrp="1"/>
          </p:cNvSpPr>
          <p:nvPr>
            <p:ph type="sldNum" sz="quarter" idx="12"/>
          </p:nvPr>
        </p:nvSpPr>
        <p:spPr/>
        <p:txBody>
          <a:bodyPr/>
          <a:lstStyle/>
          <a:p>
            <a:fld id="{D643AED4-459E-4D62-B83A-B0B69212F82C}" type="slidenum">
              <a:rPr lang="en-US" smtClean="0"/>
              <a:pPr/>
              <a:t>25</a:t>
            </a:fld>
            <a:endParaRPr lang="en-US" dirty="0"/>
          </a:p>
        </p:txBody>
      </p:sp>
    </p:spTree>
    <p:extLst>
      <p:ext uri="{BB962C8B-B14F-4D97-AF65-F5344CB8AC3E}">
        <p14:creationId xmlns:p14="http://schemas.microsoft.com/office/powerpoint/2010/main" val="4148167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19396"/>
          </a:xfrm>
        </p:spPr>
        <p:txBody>
          <a:bodyPr/>
          <a:lstStyle/>
          <a:p>
            <a:r>
              <a:rPr lang="en-US" dirty="0"/>
              <a:t>State revenue will be challenged</a:t>
            </a:r>
          </a:p>
        </p:txBody>
      </p:sp>
      <p:sp>
        <p:nvSpPr>
          <p:cNvPr id="9" name="Rectangle 8"/>
          <p:cNvSpPr/>
          <p:nvPr/>
        </p:nvSpPr>
        <p:spPr>
          <a:xfrm>
            <a:off x="10784964" y="3742814"/>
            <a:ext cx="322828" cy="155944"/>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10619182" y="4004208"/>
            <a:ext cx="749749" cy="861774"/>
          </a:xfrm>
          <a:prstGeom prst="rect">
            <a:avLst/>
          </a:prstGeom>
          <a:noFill/>
        </p:spPr>
        <p:txBody>
          <a:bodyPr wrap="square" rtlCol="0">
            <a:spAutoFit/>
          </a:bodyPr>
          <a:lstStyle/>
          <a:p>
            <a:r>
              <a:rPr lang="en-US" sz="1000" kern="0" dirty="0">
                <a:solidFill>
                  <a:srgbClr val="000000"/>
                </a:solidFill>
                <a:cs typeface="Arial"/>
                <a:sym typeface="Arial"/>
              </a:rPr>
              <a:t>Shaded portions represent economic recession</a:t>
            </a:r>
          </a:p>
        </p:txBody>
      </p:sp>
      <p:sp>
        <p:nvSpPr>
          <p:cNvPr id="11" name="Line Callout 3 10"/>
          <p:cNvSpPr/>
          <p:nvPr/>
        </p:nvSpPr>
        <p:spPr>
          <a:xfrm>
            <a:off x="10867698" y="1235065"/>
            <a:ext cx="1058779" cy="954107"/>
          </a:xfrm>
          <a:prstGeom prst="borderCallout3">
            <a:avLst>
              <a:gd name="adj1" fmla="val 18750"/>
              <a:gd name="adj2" fmla="val -2136"/>
              <a:gd name="adj3" fmla="val 18750"/>
              <a:gd name="adj4" fmla="val -33175"/>
              <a:gd name="adj5" fmla="val -26174"/>
              <a:gd name="adj6" fmla="val -86697"/>
              <a:gd name="adj7" fmla="val 36386"/>
              <a:gd name="adj8" fmla="val -98071"/>
            </a:avLst>
          </a:prstGeom>
          <a:solidFill>
            <a:srgbClr val="F6CD79"/>
          </a:solidFill>
          <a:ln w="28575" cap="flat" cmpd="sng" algn="ctr">
            <a:solidFill>
              <a:srgbClr val="F6CD79"/>
            </a:solidFill>
            <a:prstDash val="solid"/>
            <a:headEnd type="none" w="med" len="med"/>
            <a:tailEnd type="triangl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
        <p:nvSpPr>
          <p:cNvPr id="7" name="TextBox 6"/>
          <p:cNvSpPr txBox="1"/>
          <p:nvPr/>
        </p:nvSpPr>
        <p:spPr>
          <a:xfrm>
            <a:off x="10908339" y="1300167"/>
            <a:ext cx="977499" cy="954107"/>
          </a:xfrm>
          <a:prstGeom prst="rect">
            <a:avLst/>
          </a:prstGeom>
          <a:noFill/>
        </p:spPr>
        <p:txBody>
          <a:bodyPr wrap="square" rtlCol="0">
            <a:spAutoFit/>
          </a:bodyPr>
          <a:lstStyle/>
          <a:p>
            <a:r>
              <a:rPr lang="en-US" sz="1400" kern="0" dirty="0">
                <a:solidFill>
                  <a:srgbClr val="000000"/>
                </a:solidFill>
                <a:cs typeface="Arial"/>
                <a:sym typeface="Arial"/>
              </a:rPr>
              <a:t>Only drop without preceding recession</a:t>
            </a:r>
          </a:p>
        </p:txBody>
      </p:sp>
      <p:cxnSp>
        <p:nvCxnSpPr>
          <p:cNvPr id="5" name="Straight Connector 4"/>
          <p:cNvCxnSpPr/>
          <p:nvPr/>
        </p:nvCxnSpPr>
        <p:spPr>
          <a:xfrm>
            <a:off x="10798175" y="3298039"/>
            <a:ext cx="375988"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0619182" y="3330445"/>
            <a:ext cx="1164729" cy="246221"/>
          </a:xfrm>
          <a:prstGeom prst="rect">
            <a:avLst/>
          </a:prstGeom>
          <a:noFill/>
        </p:spPr>
        <p:txBody>
          <a:bodyPr wrap="square" rtlCol="0">
            <a:spAutoFit/>
          </a:bodyPr>
          <a:lstStyle/>
          <a:p>
            <a:r>
              <a:rPr lang="en-US" sz="1000" kern="0" dirty="0">
                <a:solidFill>
                  <a:srgbClr val="000000"/>
                </a:solidFill>
                <a:cs typeface="Arial"/>
                <a:sym typeface="Arial"/>
              </a:rPr>
              <a:t>Appropriations</a:t>
            </a:r>
          </a:p>
        </p:txBody>
      </p:sp>
      <p:graphicFrame>
        <p:nvGraphicFramePr>
          <p:cNvPr id="13" name="Chart 12">
            <a:extLst>
              <a:ext uri="{FF2B5EF4-FFF2-40B4-BE49-F238E27FC236}">
                <a16:creationId xmlns:a16="http://schemas.microsoft.com/office/drawing/2014/main" id="{00000000-0008-0000-0200-000002000000}"/>
              </a:ext>
            </a:extLst>
          </p:cNvPr>
          <p:cNvGraphicFramePr>
            <a:graphicFrameLocks/>
          </p:cNvGraphicFramePr>
          <p:nvPr>
            <p:extLst>
              <p:ext uri="{D42A27DB-BD31-4B8C-83A1-F6EECF244321}">
                <p14:modId xmlns:p14="http://schemas.microsoft.com/office/powerpoint/2010/main" val="4261205378"/>
              </p:ext>
            </p:extLst>
          </p:nvPr>
        </p:nvGraphicFramePr>
        <p:xfrm>
          <a:off x="817955" y="862502"/>
          <a:ext cx="9801227" cy="4041249"/>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a:extLst>
              <a:ext uri="{FF2B5EF4-FFF2-40B4-BE49-F238E27FC236}">
                <a16:creationId xmlns:a16="http://schemas.microsoft.com/office/drawing/2014/main" id="{857339DD-244A-4E27-A04E-CE8F9296843D}"/>
              </a:ext>
            </a:extLst>
          </p:cNvPr>
          <p:cNvSpPr txBox="1"/>
          <p:nvPr/>
        </p:nvSpPr>
        <p:spPr>
          <a:xfrm>
            <a:off x="1411358" y="5077961"/>
            <a:ext cx="8855764" cy="646331"/>
          </a:xfrm>
          <a:prstGeom prst="rect">
            <a:avLst/>
          </a:prstGeom>
          <a:noFill/>
        </p:spPr>
        <p:txBody>
          <a:bodyPr wrap="square">
            <a:spAutoFit/>
          </a:bodyPr>
          <a:lstStyle/>
          <a:p>
            <a:r>
              <a:rPr lang="en-US" sz="1800" dirty="0"/>
              <a:t>State appropriations have not grown – our largest priority has only received $8M over the past three years</a:t>
            </a:r>
          </a:p>
        </p:txBody>
      </p:sp>
    </p:spTree>
    <p:extLst>
      <p:ext uri="{BB962C8B-B14F-4D97-AF65-F5344CB8AC3E}">
        <p14:creationId xmlns:p14="http://schemas.microsoft.com/office/powerpoint/2010/main" val="2158275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2285785" cy="728990"/>
          </a:xfrm>
        </p:spPr>
        <p:txBody>
          <a:bodyPr>
            <a:normAutofit fontScale="90000"/>
          </a:bodyPr>
          <a:lstStyle/>
          <a:p>
            <a:r>
              <a:rPr lang="en-US" dirty="0"/>
              <a:t>Revenues remain well below Hancock limits</a:t>
            </a:r>
          </a:p>
        </p:txBody>
      </p:sp>
      <p:sp>
        <p:nvSpPr>
          <p:cNvPr id="4" name="Slide Number Placeholder 3"/>
          <p:cNvSpPr>
            <a:spLocks noGrp="1"/>
          </p:cNvSpPr>
          <p:nvPr>
            <p:ph type="sldNum" sz="quarter" idx="12"/>
          </p:nvPr>
        </p:nvSpPr>
        <p:spPr>
          <a:xfrm>
            <a:off x="688853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E228BA-AEFE-4047-AB47-36DBE999DFD8}" type="slidenum">
              <a:rPr lang="en-US" smtClean="0">
                <a:solidFill>
                  <a:prstClr val="black">
                    <a:tint val="75000"/>
                  </a:prstClr>
                </a:solidFill>
              </a:rPr>
              <a:pPr/>
              <a:t>4</a:t>
            </a:fld>
            <a:endParaRPr lang="en-US" dirty="0"/>
          </a:p>
        </p:txBody>
      </p:sp>
      <p:pic>
        <p:nvPicPr>
          <p:cNvPr id="6" name="Picture 5">
            <a:extLst>
              <a:ext uri="{FF2B5EF4-FFF2-40B4-BE49-F238E27FC236}">
                <a16:creationId xmlns:a16="http://schemas.microsoft.com/office/drawing/2014/main" id="{12437601-E3E6-4CF9-A3EF-1831AEA64B5C}"/>
              </a:ext>
            </a:extLst>
          </p:cNvPr>
          <p:cNvPicPr>
            <a:picLocks noChangeAspect="1"/>
          </p:cNvPicPr>
          <p:nvPr/>
        </p:nvPicPr>
        <p:blipFill>
          <a:blip r:embed="rId3"/>
          <a:stretch>
            <a:fillRect/>
          </a:stretch>
        </p:blipFill>
        <p:spPr>
          <a:xfrm>
            <a:off x="-1" y="728991"/>
            <a:ext cx="6861238" cy="5193273"/>
          </a:xfrm>
          <a:prstGeom prst="rect">
            <a:avLst/>
          </a:prstGeom>
        </p:spPr>
      </p:pic>
      <p:sp>
        <p:nvSpPr>
          <p:cNvPr id="7" name="TextBox 6">
            <a:extLst>
              <a:ext uri="{FF2B5EF4-FFF2-40B4-BE49-F238E27FC236}">
                <a16:creationId xmlns:a16="http://schemas.microsoft.com/office/drawing/2014/main" id="{851A0C42-19A5-4807-BF5F-7DE955E940AB}"/>
              </a:ext>
            </a:extLst>
          </p:cNvPr>
          <p:cNvSpPr txBox="1"/>
          <p:nvPr/>
        </p:nvSpPr>
        <p:spPr>
          <a:xfrm>
            <a:off x="6529754" y="1242646"/>
            <a:ext cx="5427784" cy="4154984"/>
          </a:xfrm>
          <a:prstGeom prst="rect">
            <a:avLst/>
          </a:prstGeom>
          <a:noFill/>
        </p:spPr>
        <p:txBody>
          <a:bodyPr wrap="square" rtlCol="0">
            <a:spAutoFit/>
          </a:bodyPr>
          <a:lstStyle/>
          <a:p>
            <a:pPr marL="285750" indent="-285750">
              <a:buFont typeface="Arial" panose="020B0604020202020204" pitchFamily="34" charset="0"/>
              <a:buChar char="•"/>
            </a:pPr>
            <a:r>
              <a:rPr lang="en-US" sz="2400" dirty="0"/>
              <a:t>The Hancock Amendment (1981) set a threshold on total tax revenue based on the personal income of Missourians</a:t>
            </a:r>
          </a:p>
          <a:p>
            <a:endParaRPr lang="en-US" sz="2400" dirty="0"/>
          </a:p>
          <a:p>
            <a:pPr marL="285750" indent="-285750">
              <a:buFont typeface="Arial" panose="020B0604020202020204" pitchFamily="34" charset="0"/>
              <a:buChar char="•"/>
            </a:pPr>
            <a:r>
              <a:rPr lang="en-US" sz="2400" dirty="0"/>
              <a:t>Threshold value of 5.64% has not been exceeded since 1998</a:t>
            </a:r>
          </a:p>
          <a:p>
            <a:endParaRPr lang="en-US" sz="2400" dirty="0"/>
          </a:p>
          <a:p>
            <a:pPr marL="285750" indent="-285750">
              <a:buFont typeface="Arial" panose="020B0604020202020204" pitchFamily="34" charset="0"/>
              <a:buChar char="•"/>
            </a:pPr>
            <a:r>
              <a:rPr lang="en-US" sz="2400" dirty="0"/>
              <a:t>Hancock Amendment also requires voter approvals of new taxes not in effect prior to 1981</a:t>
            </a:r>
          </a:p>
        </p:txBody>
      </p:sp>
    </p:spTree>
    <p:extLst>
      <p:ext uri="{BB962C8B-B14F-4D97-AF65-F5344CB8AC3E}">
        <p14:creationId xmlns:p14="http://schemas.microsoft.com/office/powerpoint/2010/main" val="1191942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6037"/>
            <a:ext cx="10515600" cy="1325563"/>
          </a:xfrm>
        </p:spPr>
        <p:txBody>
          <a:bodyPr/>
          <a:lstStyle/>
          <a:p>
            <a:r>
              <a:rPr lang="en-US" dirty="0"/>
              <a:t>Medicaid continues to grow</a:t>
            </a:r>
          </a:p>
        </p:txBody>
      </p:sp>
      <p:sp>
        <p:nvSpPr>
          <p:cNvPr id="3" name="Content Placeholder 2"/>
          <p:cNvSpPr>
            <a:spLocks noGrp="1"/>
          </p:cNvSpPr>
          <p:nvPr>
            <p:ph idx="1"/>
          </p:nvPr>
        </p:nvSpPr>
        <p:spPr>
          <a:xfrm>
            <a:off x="838199" y="5486400"/>
            <a:ext cx="10732477" cy="516555"/>
          </a:xfrm>
        </p:spPr>
        <p:txBody>
          <a:bodyPr>
            <a:normAutofit fontScale="55000" lnSpcReduction="20000"/>
          </a:bodyPr>
          <a:lstStyle/>
          <a:p>
            <a:r>
              <a:rPr lang="en-US" i="1" dirty="0"/>
              <a:t>In 2019, Medicaid consumed 39% of  Missouri’s budget.  On a percentage basis, no other state spent more on Medicaid. (Source National Association of State Business Officers)</a:t>
            </a:r>
          </a:p>
        </p:txBody>
      </p:sp>
      <p:sp>
        <p:nvSpPr>
          <p:cNvPr id="4" name="Slide Number Placeholder 3"/>
          <p:cNvSpPr>
            <a:spLocks noGrp="1"/>
          </p:cNvSpPr>
          <p:nvPr>
            <p:ph type="sldNum" sz="quarter" idx="12"/>
          </p:nvPr>
        </p:nvSpPr>
        <p:spPr>
          <a:xfrm>
            <a:off x="6888531" y="63563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E228BA-AEFE-4047-AB47-36DBE999DFD8}" type="slidenum">
              <a:rPr lang="en-US" smtClean="0">
                <a:solidFill>
                  <a:prstClr val="black">
                    <a:tint val="75000"/>
                  </a:prstClr>
                </a:solidFill>
              </a:rPr>
              <a:pPr/>
              <a:t>5</a:t>
            </a:fld>
            <a:endParaRPr lang="en-US" dirty="0"/>
          </a:p>
        </p:txBody>
      </p:sp>
      <p:graphicFrame>
        <p:nvGraphicFramePr>
          <p:cNvPr id="5" name="Chart 4"/>
          <p:cNvGraphicFramePr>
            <a:graphicFrameLocks/>
          </p:cNvGraphicFramePr>
          <p:nvPr/>
        </p:nvGraphicFramePr>
        <p:xfrm>
          <a:off x="621323" y="1172309"/>
          <a:ext cx="11043139" cy="431409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68866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sz="3200" dirty="0"/>
              <a:t>Missouri Ranks Last in Revenue per FTE Student Growth Since the Great Recession (through 2017)</a:t>
            </a:r>
          </a:p>
        </p:txBody>
      </p:sp>
      <p:graphicFrame>
        <p:nvGraphicFramePr>
          <p:cNvPr id="5" name="Chart 4">
            <a:extLst>
              <a:ext uri="{FF2B5EF4-FFF2-40B4-BE49-F238E27FC236}">
                <a16:creationId xmlns:a16="http://schemas.microsoft.com/office/drawing/2014/main" id="{00000000-0008-0000-0500-000002000000}"/>
              </a:ext>
            </a:extLst>
          </p:cNvPr>
          <p:cNvGraphicFramePr>
            <a:graphicFrameLocks noGrp="1"/>
          </p:cNvGraphicFramePr>
          <p:nvPr/>
        </p:nvGraphicFramePr>
        <p:xfrm>
          <a:off x="231649" y="1237744"/>
          <a:ext cx="8948928" cy="481920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9363814" y="1325563"/>
            <a:ext cx="2572512" cy="4431983"/>
          </a:xfrm>
          <a:prstGeom prst="rect">
            <a:avLst/>
          </a:prstGeom>
          <a:noFill/>
        </p:spPr>
        <p:txBody>
          <a:bodyPr wrap="square" rtlCol="0">
            <a:spAutoFit/>
          </a:bodyPr>
          <a:lstStyle/>
          <a:p>
            <a:pPr marL="285750" indent="-285750">
              <a:buClr>
                <a:schemeClr val="bg2"/>
              </a:buClr>
              <a:buFont typeface="Wingdings" panose="05000000000000000000" pitchFamily="2" charset="2"/>
              <a:buChar char="§"/>
            </a:pPr>
            <a:r>
              <a:rPr lang="en-US" sz="1600" dirty="0"/>
              <a:t>Over this timeframe, Missouri ranks 50</a:t>
            </a:r>
            <a:r>
              <a:rPr lang="en-US" sz="1600" baseline="30000" dirty="0"/>
              <a:t>th</a:t>
            </a:r>
            <a:r>
              <a:rPr lang="en-US" sz="1600" dirty="0"/>
              <a:t> in growth in tuition per student and 42</a:t>
            </a:r>
            <a:r>
              <a:rPr lang="en-US" sz="1600" baseline="30000" dirty="0"/>
              <a:t>nd</a:t>
            </a:r>
            <a:r>
              <a:rPr lang="en-US" sz="1600" dirty="0"/>
              <a:t> in growth in state support per student.</a:t>
            </a:r>
          </a:p>
          <a:p>
            <a:pPr marL="285750" indent="-285750">
              <a:buClr>
                <a:schemeClr val="bg2"/>
              </a:buClr>
              <a:buFont typeface="Wingdings" panose="05000000000000000000" pitchFamily="2" charset="2"/>
              <a:buChar char="§"/>
            </a:pPr>
            <a:endParaRPr lang="en-US" sz="1600" dirty="0"/>
          </a:p>
          <a:p>
            <a:pPr marL="285750" indent="-285750">
              <a:buClr>
                <a:schemeClr val="bg2"/>
              </a:buClr>
              <a:buFont typeface="Wingdings" panose="05000000000000000000" pitchFamily="2" charset="2"/>
              <a:buChar char="§"/>
            </a:pPr>
            <a:r>
              <a:rPr lang="en-US" sz="1600" dirty="0"/>
              <a:t>Missouri was one of two states to see a decline in both state support and tuition.</a:t>
            </a:r>
          </a:p>
          <a:p>
            <a:pPr marL="285750" indent="-285750">
              <a:buClr>
                <a:schemeClr val="bg2"/>
              </a:buClr>
              <a:buFont typeface="Wingdings" panose="05000000000000000000" pitchFamily="2" charset="2"/>
              <a:buChar char="§"/>
            </a:pPr>
            <a:endParaRPr lang="en-US" sz="1600" dirty="0"/>
          </a:p>
          <a:p>
            <a:pPr marL="285750" indent="-285750">
              <a:buClr>
                <a:schemeClr val="bg2"/>
              </a:buClr>
              <a:buFont typeface="Wingdings" panose="05000000000000000000" pitchFamily="2" charset="2"/>
              <a:buChar char="§"/>
            </a:pPr>
            <a:r>
              <a:rPr lang="en-US" sz="1600" dirty="0"/>
              <a:t>From 2016 to 2017, Missouri saw the largest annual drop in total revenues per student at 8.4%.</a:t>
            </a:r>
          </a:p>
        </p:txBody>
      </p:sp>
      <p:sp>
        <p:nvSpPr>
          <p:cNvPr id="3" name="TextBox 2"/>
          <p:cNvSpPr txBox="1"/>
          <p:nvPr/>
        </p:nvSpPr>
        <p:spPr>
          <a:xfrm>
            <a:off x="9525000" y="5848350"/>
            <a:ext cx="1828799" cy="261610"/>
          </a:xfrm>
          <a:prstGeom prst="rect">
            <a:avLst/>
          </a:prstGeom>
          <a:noFill/>
        </p:spPr>
        <p:txBody>
          <a:bodyPr wrap="square" rtlCol="0">
            <a:spAutoFit/>
          </a:bodyPr>
          <a:lstStyle/>
          <a:p>
            <a:r>
              <a:rPr lang="en-US" sz="1050" dirty="0"/>
              <a:t>Source: SHEEO</a:t>
            </a:r>
          </a:p>
        </p:txBody>
      </p:sp>
      <p:sp>
        <p:nvSpPr>
          <p:cNvPr id="7" name="Oval 6"/>
          <p:cNvSpPr/>
          <p:nvPr/>
        </p:nvSpPr>
        <p:spPr>
          <a:xfrm>
            <a:off x="685800" y="3352800"/>
            <a:ext cx="289560" cy="249555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69234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Chart 15">
            <a:extLst>
              <a:ext uri="{FF2B5EF4-FFF2-40B4-BE49-F238E27FC236}">
                <a16:creationId xmlns:a16="http://schemas.microsoft.com/office/drawing/2014/main" id="{00000000-0008-0000-0400-000003000000}"/>
              </a:ext>
            </a:extLst>
          </p:cNvPr>
          <p:cNvGraphicFramePr>
            <a:graphicFrameLocks/>
          </p:cNvGraphicFramePr>
          <p:nvPr/>
        </p:nvGraphicFramePr>
        <p:xfrm>
          <a:off x="241293" y="993228"/>
          <a:ext cx="11418570" cy="5111592"/>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Straight Connector 5"/>
          <p:cNvCxnSpPr/>
          <p:nvPr/>
        </p:nvCxnSpPr>
        <p:spPr>
          <a:xfrm>
            <a:off x="2704317" y="1577063"/>
            <a:ext cx="0" cy="4047307"/>
          </a:xfrm>
          <a:prstGeom prst="line">
            <a:avLst/>
          </a:prstGeom>
          <a:ln w="28575">
            <a:solidFill>
              <a:schemeClr val="bg1">
                <a:lumMod val="50000"/>
              </a:schemeClr>
            </a:solidFill>
            <a:prstDash val="sysDash"/>
          </a:ln>
        </p:spPr>
        <p:style>
          <a:lnRef idx="1">
            <a:schemeClr val="dk1"/>
          </a:lnRef>
          <a:fillRef idx="0">
            <a:schemeClr val="dk1"/>
          </a:fillRef>
          <a:effectRef idx="0">
            <a:schemeClr val="dk1"/>
          </a:effectRef>
          <a:fontRef idx="minor">
            <a:schemeClr val="tx1"/>
          </a:fontRef>
        </p:style>
      </p:cxnSp>
      <p:cxnSp>
        <p:nvCxnSpPr>
          <p:cNvPr id="8" name="Straight Connector 7"/>
          <p:cNvCxnSpPr/>
          <p:nvPr/>
        </p:nvCxnSpPr>
        <p:spPr>
          <a:xfrm>
            <a:off x="7996939" y="1577063"/>
            <a:ext cx="0" cy="4047307"/>
          </a:xfrm>
          <a:prstGeom prst="line">
            <a:avLst/>
          </a:prstGeom>
          <a:ln w="28575">
            <a:solidFill>
              <a:schemeClr val="bg1">
                <a:lumMod val="50000"/>
              </a:schemeClr>
            </a:solidFill>
            <a:prstDash val="sysDash"/>
          </a:ln>
        </p:spPr>
        <p:style>
          <a:lnRef idx="1">
            <a:schemeClr val="dk1"/>
          </a:lnRef>
          <a:fillRef idx="0">
            <a:schemeClr val="dk1"/>
          </a:fillRef>
          <a:effectRef idx="0">
            <a:schemeClr val="dk1"/>
          </a:effectRef>
          <a:fontRef idx="minor">
            <a:schemeClr val="tx1"/>
          </a:fontRef>
        </p:style>
      </p:cxnSp>
      <p:sp>
        <p:nvSpPr>
          <p:cNvPr id="9" name="Title 1"/>
          <p:cNvSpPr>
            <a:spLocks noGrp="1"/>
          </p:cNvSpPr>
          <p:nvPr>
            <p:ph type="title"/>
          </p:nvPr>
        </p:nvSpPr>
        <p:spPr>
          <a:xfrm>
            <a:off x="17042" y="0"/>
            <a:ext cx="11961597" cy="931043"/>
          </a:xfrm>
        </p:spPr>
        <p:txBody>
          <a:bodyPr>
            <a:noAutofit/>
          </a:bodyPr>
          <a:lstStyle/>
          <a:p>
            <a:r>
              <a:rPr lang="en-US" sz="3200" b="0" dirty="0"/>
              <a:t>Real Resources per Student </a:t>
            </a:r>
            <a:br>
              <a:rPr lang="en-US" sz="3200" b="0" dirty="0"/>
            </a:br>
            <a:r>
              <a:rPr lang="en-US" sz="3200" b="0" dirty="0"/>
              <a:t>has Changed in Proportion and is Declining</a:t>
            </a:r>
          </a:p>
        </p:txBody>
      </p:sp>
      <p:sp>
        <p:nvSpPr>
          <p:cNvPr id="10" name="TextBox 1"/>
          <p:cNvSpPr txBox="1"/>
          <p:nvPr/>
        </p:nvSpPr>
        <p:spPr>
          <a:xfrm>
            <a:off x="1051852" y="1190369"/>
            <a:ext cx="1558876" cy="61593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100" b="1" dirty="0"/>
              <a:t>State Investment + Enrollment Growth</a:t>
            </a:r>
          </a:p>
        </p:txBody>
      </p:sp>
      <p:sp>
        <p:nvSpPr>
          <p:cNvPr id="11" name="TextBox 1"/>
          <p:cNvSpPr txBox="1"/>
          <p:nvPr/>
        </p:nvSpPr>
        <p:spPr>
          <a:xfrm>
            <a:off x="4340019" y="1349197"/>
            <a:ext cx="3328782" cy="45573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100" b="1" dirty="0"/>
              <a:t>State Slow Growth + Enrollment Maintenance</a:t>
            </a:r>
          </a:p>
        </p:txBody>
      </p:sp>
      <p:sp>
        <p:nvSpPr>
          <p:cNvPr id="12" name="TextBox 1"/>
          <p:cNvSpPr txBox="1"/>
          <p:nvPr/>
        </p:nvSpPr>
        <p:spPr>
          <a:xfrm>
            <a:off x="8793624" y="1190369"/>
            <a:ext cx="2022442" cy="45573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100" b="1" dirty="0"/>
              <a:t>State Slow Decline + Enrollment Growth</a:t>
            </a:r>
          </a:p>
        </p:txBody>
      </p:sp>
      <p:sp>
        <p:nvSpPr>
          <p:cNvPr id="13" name="Rectangle 12"/>
          <p:cNvSpPr/>
          <p:nvPr/>
        </p:nvSpPr>
        <p:spPr>
          <a:xfrm>
            <a:off x="11498449" y="1408988"/>
            <a:ext cx="322828" cy="168075"/>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11435613" y="1577063"/>
            <a:ext cx="749749" cy="861774"/>
          </a:xfrm>
          <a:prstGeom prst="rect">
            <a:avLst/>
          </a:prstGeom>
          <a:noFill/>
        </p:spPr>
        <p:txBody>
          <a:bodyPr wrap="square" rtlCol="0">
            <a:spAutoFit/>
          </a:bodyPr>
          <a:lstStyle/>
          <a:p>
            <a:r>
              <a:rPr lang="en-US" sz="1000" kern="0" dirty="0">
                <a:solidFill>
                  <a:srgbClr val="000000"/>
                </a:solidFill>
                <a:cs typeface="Arial"/>
                <a:sym typeface="Arial"/>
              </a:rPr>
              <a:t>Shaded portions represent economic recession</a:t>
            </a:r>
          </a:p>
        </p:txBody>
      </p:sp>
      <p:cxnSp>
        <p:nvCxnSpPr>
          <p:cNvPr id="15" name="Straight Connector 14"/>
          <p:cNvCxnSpPr/>
          <p:nvPr/>
        </p:nvCxnSpPr>
        <p:spPr>
          <a:xfrm>
            <a:off x="10693330" y="1577063"/>
            <a:ext cx="0" cy="4047307"/>
          </a:xfrm>
          <a:prstGeom prst="line">
            <a:avLst/>
          </a:prstGeom>
          <a:ln w="28575">
            <a:solidFill>
              <a:schemeClr val="bg1">
                <a:lumMod val="50000"/>
              </a:schemeClr>
            </a:solidFill>
            <a:prstDash val="sysDash"/>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52927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73C2A-D415-4C7F-96FE-6F492F95EE52}"/>
              </a:ext>
            </a:extLst>
          </p:cNvPr>
          <p:cNvSpPr>
            <a:spLocks noGrp="1"/>
          </p:cNvSpPr>
          <p:nvPr>
            <p:ph type="title"/>
          </p:nvPr>
        </p:nvSpPr>
        <p:spPr>
          <a:xfrm>
            <a:off x="838200" y="83772"/>
            <a:ext cx="10515600" cy="1325563"/>
          </a:xfrm>
        </p:spPr>
        <p:txBody>
          <a:bodyPr/>
          <a:lstStyle/>
          <a:p>
            <a:r>
              <a:rPr lang="en-US" dirty="0"/>
              <a:t>Higher Education continues to be crowded out</a:t>
            </a:r>
          </a:p>
        </p:txBody>
      </p:sp>
      <p:sp>
        <p:nvSpPr>
          <p:cNvPr id="3" name="Text Placeholder 2">
            <a:extLst>
              <a:ext uri="{FF2B5EF4-FFF2-40B4-BE49-F238E27FC236}">
                <a16:creationId xmlns:a16="http://schemas.microsoft.com/office/drawing/2014/main" id="{5985736E-95A4-4E84-AA75-22E03DCB1E13}"/>
              </a:ext>
            </a:extLst>
          </p:cNvPr>
          <p:cNvSpPr>
            <a:spLocks noGrp="1"/>
          </p:cNvSpPr>
          <p:nvPr>
            <p:ph type="body" idx="1"/>
          </p:nvPr>
        </p:nvSpPr>
        <p:spPr>
          <a:xfrm>
            <a:off x="838200" y="1409335"/>
            <a:ext cx="10515600" cy="4530792"/>
          </a:xfrm>
        </p:spPr>
        <p:txBody>
          <a:bodyPr/>
          <a:lstStyle/>
          <a:p>
            <a:pPr marL="177800" indent="0">
              <a:buNone/>
            </a:pPr>
            <a:r>
              <a:rPr lang="en-US" b="1" dirty="0"/>
              <a:t>Downward adjustments have continued:</a:t>
            </a:r>
          </a:p>
          <a:p>
            <a:r>
              <a:rPr lang="en-US" dirty="0"/>
              <a:t>Missouri </a:t>
            </a:r>
            <a:r>
              <a:rPr lang="en-US" b="1" i="1" dirty="0">
                <a:solidFill>
                  <a:srgbClr val="FF0000"/>
                </a:solidFill>
              </a:rPr>
              <a:t>dropped </a:t>
            </a:r>
            <a:r>
              <a:rPr lang="en-US" dirty="0"/>
              <a:t>higher education spend by </a:t>
            </a:r>
            <a:r>
              <a:rPr lang="en-US" dirty="0">
                <a:solidFill>
                  <a:srgbClr val="FF0000"/>
                </a:solidFill>
              </a:rPr>
              <a:t>4.2% </a:t>
            </a:r>
            <a:r>
              <a:rPr lang="en-US" dirty="0"/>
              <a:t>in FY 2018 and by </a:t>
            </a:r>
            <a:r>
              <a:rPr lang="en-US" dirty="0">
                <a:solidFill>
                  <a:srgbClr val="FF0000"/>
                </a:solidFill>
              </a:rPr>
              <a:t>4.4% </a:t>
            </a:r>
            <a:r>
              <a:rPr lang="en-US" dirty="0"/>
              <a:t>in FY 2019</a:t>
            </a:r>
          </a:p>
          <a:p>
            <a:r>
              <a:rPr lang="en-US" dirty="0"/>
              <a:t>Nationally, states </a:t>
            </a:r>
            <a:r>
              <a:rPr lang="en-US" b="1" i="1" dirty="0">
                <a:solidFill>
                  <a:srgbClr val="00B050"/>
                </a:solidFill>
              </a:rPr>
              <a:t>increased</a:t>
            </a:r>
            <a:r>
              <a:rPr lang="en-US" dirty="0"/>
              <a:t> higher education spending by </a:t>
            </a:r>
            <a:r>
              <a:rPr lang="en-US" dirty="0">
                <a:solidFill>
                  <a:srgbClr val="00B050"/>
                </a:solidFill>
              </a:rPr>
              <a:t>2.6% </a:t>
            </a:r>
            <a:r>
              <a:rPr lang="en-US" dirty="0"/>
              <a:t>in FY 2018 and </a:t>
            </a:r>
            <a:r>
              <a:rPr lang="en-US" dirty="0">
                <a:solidFill>
                  <a:srgbClr val="00B050"/>
                </a:solidFill>
              </a:rPr>
              <a:t>3.5% </a:t>
            </a:r>
            <a:r>
              <a:rPr lang="en-US" dirty="0"/>
              <a:t>in FY 2020</a:t>
            </a:r>
          </a:p>
          <a:p>
            <a:pPr marL="177800" indent="0">
              <a:buNone/>
            </a:pPr>
            <a:endParaRPr lang="en-US" sz="1100" dirty="0"/>
          </a:p>
          <a:p>
            <a:pPr marL="177800" indent="0">
              <a:buNone/>
            </a:pPr>
            <a:r>
              <a:rPr lang="en-US" i="1" dirty="0"/>
              <a:t>For FY2019, Missouri spent 4.2% of the state budget on higher education, compared to a national average of 10.1%</a:t>
            </a:r>
          </a:p>
          <a:p>
            <a:pPr marL="177800" indent="0">
              <a:buNone/>
            </a:pPr>
            <a:endParaRPr lang="en-US" sz="1100" i="1" dirty="0"/>
          </a:p>
          <a:p>
            <a:pPr marL="177800" indent="0">
              <a:buNone/>
            </a:pPr>
            <a:r>
              <a:rPr lang="en-US" dirty="0"/>
              <a:t>Missouri spends above average on K-12 education and Medicaid, and below average across all other categories</a:t>
            </a:r>
          </a:p>
        </p:txBody>
      </p:sp>
    </p:spTree>
    <p:extLst>
      <p:ext uri="{BB962C8B-B14F-4D97-AF65-F5344CB8AC3E}">
        <p14:creationId xmlns:p14="http://schemas.microsoft.com/office/powerpoint/2010/main" val="3320259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19C77-430F-4640-9490-5EBB446A6C96}"/>
              </a:ext>
            </a:extLst>
          </p:cNvPr>
          <p:cNvSpPr>
            <a:spLocks noGrp="1"/>
          </p:cNvSpPr>
          <p:nvPr>
            <p:ph type="ctrTitle"/>
          </p:nvPr>
        </p:nvSpPr>
        <p:spPr>
          <a:xfrm>
            <a:off x="93786" y="1041400"/>
            <a:ext cx="11910646" cy="2387600"/>
          </a:xfrm>
        </p:spPr>
        <p:txBody>
          <a:bodyPr/>
          <a:lstStyle/>
          <a:p>
            <a:r>
              <a:rPr lang="en-US" dirty="0"/>
              <a:t>We have a RECURRING problem,     not a one-time problem </a:t>
            </a:r>
            <a:br>
              <a:rPr lang="en-US" dirty="0"/>
            </a:br>
            <a:r>
              <a:rPr lang="en-US" dirty="0"/>
              <a:t>with a one-time solution</a:t>
            </a:r>
          </a:p>
        </p:txBody>
      </p:sp>
      <p:sp>
        <p:nvSpPr>
          <p:cNvPr id="3" name="Subtitle 2">
            <a:extLst>
              <a:ext uri="{FF2B5EF4-FFF2-40B4-BE49-F238E27FC236}">
                <a16:creationId xmlns:a16="http://schemas.microsoft.com/office/drawing/2014/main" id="{23A301C1-193C-4083-BF17-1A0F308CB8B5}"/>
              </a:ext>
            </a:extLst>
          </p:cNvPr>
          <p:cNvSpPr>
            <a:spLocks noGrp="1"/>
          </p:cNvSpPr>
          <p:nvPr>
            <p:ph type="subTitle" idx="1"/>
          </p:nvPr>
        </p:nvSpPr>
        <p:spPr>
          <a:xfrm>
            <a:off x="1524000" y="3739661"/>
            <a:ext cx="9144000" cy="797169"/>
          </a:xfrm>
        </p:spPr>
        <p:txBody>
          <a:bodyPr/>
          <a:lstStyle/>
          <a:p>
            <a:r>
              <a:rPr lang="en-US" i="1" dirty="0"/>
              <a:t>The pandemic only accelerated trends we are already experiencing</a:t>
            </a:r>
          </a:p>
        </p:txBody>
      </p:sp>
      <p:sp>
        <p:nvSpPr>
          <p:cNvPr id="4" name="Slide Number Placeholder 3">
            <a:extLst>
              <a:ext uri="{FF2B5EF4-FFF2-40B4-BE49-F238E27FC236}">
                <a16:creationId xmlns:a16="http://schemas.microsoft.com/office/drawing/2014/main" id="{6161E5BD-9E44-401B-8D72-2D62933A306B}"/>
              </a:ext>
            </a:extLst>
          </p:cNvPr>
          <p:cNvSpPr>
            <a:spLocks noGrp="1"/>
          </p:cNvSpPr>
          <p:nvPr>
            <p:ph type="sldNum" sz="quarter" idx="12"/>
          </p:nvPr>
        </p:nvSpPr>
        <p:spPr/>
        <p:txBody>
          <a:bodyPr/>
          <a:lstStyle/>
          <a:p>
            <a:fld id="{D643AED4-459E-4D62-B83A-B0B69212F82C}" type="slidenum">
              <a:rPr lang="en-US" smtClean="0"/>
              <a:t>9</a:t>
            </a:fld>
            <a:endParaRPr lang="en-US" dirty="0"/>
          </a:p>
        </p:txBody>
      </p:sp>
    </p:spTree>
    <p:extLst>
      <p:ext uri="{BB962C8B-B14F-4D97-AF65-F5344CB8AC3E}">
        <p14:creationId xmlns:p14="http://schemas.microsoft.com/office/powerpoint/2010/main" val="2087138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Custom 18">
      <a:dk1>
        <a:srgbClr val="000000"/>
      </a:dk1>
      <a:lt1>
        <a:srgbClr val="FFFFFF"/>
      </a:lt1>
      <a:dk2>
        <a:srgbClr val="2D3D54"/>
      </a:dk2>
      <a:lt2>
        <a:srgbClr val="F1B82D"/>
      </a:lt2>
      <a:accent1>
        <a:srgbClr val="64697C"/>
      </a:accent1>
      <a:accent2>
        <a:srgbClr val="F6CD79"/>
      </a:accent2>
      <a:accent3>
        <a:srgbClr val="B3B2C0"/>
      </a:accent3>
      <a:accent4>
        <a:srgbClr val="F9E2B6"/>
      </a:accent4>
      <a:accent5>
        <a:srgbClr val="DADBE0"/>
      </a:accent5>
      <a:accent6>
        <a:srgbClr val="FDF4E5"/>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67085</TotalTime>
  <Words>1952</Words>
  <Application>Microsoft Office PowerPoint</Application>
  <PresentationFormat>Widescreen</PresentationFormat>
  <Paragraphs>256</Paragraphs>
  <Slides>25</Slides>
  <Notes>10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2" baseType="lpstr">
      <vt:lpstr>Arial</vt:lpstr>
      <vt:lpstr>Calibri</vt:lpstr>
      <vt:lpstr>Courier New</vt:lpstr>
      <vt:lpstr>Noto Sans Symbols</vt:lpstr>
      <vt:lpstr>Wingdings</vt:lpstr>
      <vt:lpstr>Office Theme</vt:lpstr>
      <vt:lpstr>think-cell Slide</vt:lpstr>
      <vt:lpstr>FY2021: Work Remains to Restructure to Financial Reality  We have a RECURRING problem, not a one-time problem with a one-time solution </vt:lpstr>
      <vt:lpstr>State Support</vt:lpstr>
      <vt:lpstr>State revenue will be challenged</vt:lpstr>
      <vt:lpstr>Revenues remain well below Hancock limits</vt:lpstr>
      <vt:lpstr>Medicaid continues to grow</vt:lpstr>
      <vt:lpstr>Missouri Ranks Last in Revenue per FTE Student Growth Since the Great Recession (through 2017)</vt:lpstr>
      <vt:lpstr>Real Resources per Student  has Changed in Proportion and is Declining</vt:lpstr>
      <vt:lpstr>Higher Education continues to be crowded out</vt:lpstr>
      <vt:lpstr>We have a RECURRING problem,     not a one-time problem  with a one-time solution</vt:lpstr>
      <vt:lpstr>Enrollments have been falling for 5 years</vt:lpstr>
      <vt:lpstr>The only significant revenue growth has come from healthcare</vt:lpstr>
      <vt:lpstr>MU Experienced an Outsized Impact</vt:lpstr>
      <vt:lpstr>Since the Pandemic…</vt:lpstr>
      <vt:lpstr>Stimulus provided one-time support </vt:lpstr>
      <vt:lpstr>Much of the action taken to date has been one-time, won’t fix recurring problem</vt:lpstr>
      <vt:lpstr>Current payroll actions will not generate recurring savings</vt:lpstr>
      <vt:lpstr>The Majority of Staff is not Central</vt:lpstr>
      <vt:lpstr>Areas of higher spend is generally driven by distributed/decentralized spend</vt:lpstr>
      <vt:lpstr>Where do we go from here to solve our recurring problems?</vt:lpstr>
      <vt:lpstr>The System does not have resources</vt:lpstr>
      <vt:lpstr>The role of System will change</vt:lpstr>
      <vt:lpstr>FY 20 Actions were only the beginning</vt:lpstr>
      <vt:lpstr>Challenge to the University Remains</vt:lpstr>
      <vt:lpstr>What do Academic Leaders need to do?</vt:lpstr>
      <vt:lpstr>Higher Education faces significant revenue risks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Administrative Performance and Process Improvement Assessment</dc:title>
  <dc:creator>Thomas W Raymond</dc:creator>
  <cp:lastModifiedBy>Bush Rowe, Shelley</cp:lastModifiedBy>
  <cp:revision>1457</cp:revision>
  <cp:lastPrinted>2017-11-28T15:20:13Z</cp:lastPrinted>
  <dcterms:modified xsi:type="dcterms:W3CDTF">2020-10-05T19:22:33Z</dcterms:modified>
</cp:coreProperties>
</file>