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3.xml" ContentType="application/vnd.openxmlformats-officedocument.drawingml.chart+xml"/>
  <Override PartName="/ppt/drawings/drawing2.xml" ContentType="application/vnd.openxmlformats-officedocument.drawingml.chartshapes+xml"/>
  <Override PartName="/ppt/notesSlides/notesSlide8.xml" ContentType="application/vnd.openxmlformats-officedocument.presentationml.notesSlide+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5.xml" ContentType="application/vnd.openxmlformats-officedocument.drawingml.chart+xml"/>
  <Override PartName="/ppt/notesSlides/notesSlide12.xml" ContentType="application/vnd.openxmlformats-officedocument.presentationml.notesSlide+xml"/>
  <Override PartName="/ppt/charts/chart6.xml" ContentType="application/vnd.openxmlformats-officedocument.drawingml.chart+xml"/>
  <Override PartName="/ppt/notesSlides/notesSlide13.xml" ContentType="application/vnd.openxmlformats-officedocument.presentationml.notesSlide+xml"/>
  <Override PartName="/ppt/charts/chart7.xml" ContentType="application/vnd.openxmlformats-officedocument.drawingml.chart+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9" r:id="rId2"/>
    <p:sldId id="341" r:id="rId3"/>
    <p:sldId id="368" r:id="rId4"/>
    <p:sldId id="352" r:id="rId5"/>
    <p:sldId id="342" r:id="rId6"/>
    <p:sldId id="379" r:id="rId7"/>
    <p:sldId id="331" r:id="rId8"/>
    <p:sldId id="377" r:id="rId9"/>
    <p:sldId id="312" r:id="rId10"/>
    <p:sldId id="369" r:id="rId11"/>
    <p:sldId id="354" r:id="rId12"/>
    <p:sldId id="355" r:id="rId13"/>
    <p:sldId id="38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133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025250941992906"/>
          <c:y val="3.780298649109539E-2"/>
          <c:w val="0.65914633621616969"/>
          <c:h val="0.86810188274488287"/>
        </c:manualLayout>
      </c:layout>
      <c:barChart>
        <c:barDir val="col"/>
        <c:grouping val="clustered"/>
        <c:varyColors val="0"/>
        <c:ser>
          <c:idx val="0"/>
          <c:order val="0"/>
          <c:tx>
            <c:strRef>
              <c:f>Sheet1!$B$1</c:f>
              <c:strCache>
                <c:ptCount val="1"/>
                <c:pt idx="0">
                  <c:v>Operating Funds</c:v>
                </c:pt>
              </c:strCache>
            </c:strRef>
          </c:tx>
          <c:invertIfNegative val="0"/>
          <c:cat>
            <c:strRef>
              <c:f>Sheet1!$A$2:$A$7</c:f>
              <c:strCache>
                <c:ptCount val="6"/>
                <c:pt idx="0">
                  <c:v>FY2014</c:v>
                </c:pt>
                <c:pt idx="1">
                  <c:v>FY2015</c:v>
                </c:pt>
                <c:pt idx="2">
                  <c:v>FY2016</c:v>
                </c:pt>
                <c:pt idx="3">
                  <c:v>FY2017</c:v>
                </c:pt>
                <c:pt idx="4">
                  <c:v>FY2018</c:v>
                </c:pt>
                <c:pt idx="5">
                  <c:v>FY2019</c:v>
                </c:pt>
              </c:strCache>
            </c:strRef>
          </c:cat>
          <c:val>
            <c:numRef>
              <c:f>Sheet1!$B$2:$B$7</c:f>
              <c:numCache>
                <c:formatCode>General</c:formatCode>
                <c:ptCount val="6"/>
                <c:pt idx="0">
                  <c:v>571809090.57300007</c:v>
                </c:pt>
                <c:pt idx="1">
                  <c:v>573739081</c:v>
                </c:pt>
                <c:pt idx="2">
                  <c:v>618134414</c:v>
                </c:pt>
                <c:pt idx="3">
                  <c:v>594376476</c:v>
                </c:pt>
                <c:pt idx="4" formatCode="0">
                  <c:v>565086750.32099998</c:v>
                </c:pt>
                <c:pt idx="5" formatCode="0">
                  <c:v>532811036.30000001</c:v>
                </c:pt>
              </c:numCache>
            </c:numRef>
          </c:val>
          <c:extLst>
            <c:ext xmlns:c16="http://schemas.microsoft.com/office/drawing/2014/chart" uri="{C3380CC4-5D6E-409C-BE32-E72D297353CC}">
              <c16:uniqueId val="{00000000-CC5F-400E-884E-2208B103D1D9}"/>
            </c:ext>
          </c:extLst>
        </c:ser>
        <c:ser>
          <c:idx val="1"/>
          <c:order val="1"/>
          <c:tx>
            <c:strRef>
              <c:f>Sheet1!$C$1</c:f>
              <c:strCache>
                <c:ptCount val="1"/>
                <c:pt idx="0">
                  <c:v>Targeted Tuition &amp; Fees</c:v>
                </c:pt>
              </c:strCache>
            </c:strRef>
          </c:tx>
          <c:invertIfNegative val="0"/>
          <c:cat>
            <c:strRef>
              <c:f>Sheet1!$A$2:$A$7</c:f>
              <c:strCache>
                <c:ptCount val="6"/>
                <c:pt idx="0">
                  <c:v>FY2014</c:v>
                </c:pt>
                <c:pt idx="1">
                  <c:v>FY2015</c:v>
                </c:pt>
                <c:pt idx="2">
                  <c:v>FY2016</c:v>
                </c:pt>
                <c:pt idx="3">
                  <c:v>FY2017</c:v>
                </c:pt>
                <c:pt idx="4">
                  <c:v>FY2018</c:v>
                </c:pt>
                <c:pt idx="5">
                  <c:v>FY2019</c:v>
                </c:pt>
              </c:strCache>
            </c:strRef>
          </c:cat>
          <c:val>
            <c:numRef>
              <c:f>Sheet1!$C$2:$C$7</c:f>
              <c:numCache>
                <c:formatCode>General</c:formatCode>
                <c:ptCount val="6"/>
                <c:pt idx="0">
                  <c:v>100318756.32799999</c:v>
                </c:pt>
                <c:pt idx="1">
                  <c:v>107934701</c:v>
                </c:pt>
                <c:pt idx="2">
                  <c:v>121255403</c:v>
                </c:pt>
                <c:pt idx="3">
                  <c:v>119075429</c:v>
                </c:pt>
                <c:pt idx="4" formatCode="0">
                  <c:v>122406043.19700001</c:v>
                </c:pt>
                <c:pt idx="5" formatCode="0">
                  <c:v>122209354.12399998</c:v>
                </c:pt>
              </c:numCache>
            </c:numRef>
          </c:val>
          <c:extLst>
            <c:ext xmlns:c16="http://schemas.microsoft.com/office/drawing/2014/chart" uri="{C3380CC4-5D6E-409C-BE32-E72D297353CC}">
              <c16:uniqueId val="{00000001-CC5F-400E-884E-2208B103D1D9}"/>
            </c:ext>
          </c:extLst>
        </c:ser>
        <c:ser>
          <c:idx val="2"/>
          <c:order val="2"/>
          <c:tx>
            <c:strRef>
              <c:f>Sheet1!$D$1</c:f>
              <c:strCache>
                <c:ptCount val="1"/>
                <c:pt idx="0">
                  <c:v>Restricted Appropriations</c:v>
                </c:pt>
              </c:strCache>
            </c:strRef>
          </c:tx>
          <c:invertIfNegative val="0"/>
          <c:cat>
            <c:strRef>
              <c:f>Sheet1!$A$2:$A$7</c:f>
              <c:strCache>
                <c:ptCount val="6"/>
                <c:pt idx="0">
                  <c:v>FY2014</c:v>
                </c:pt>
                <c:pt idx="1">
                  <c:v>FY2015</c:v>
                </c:pt>
                <c:pt idx="2">
                  <c:v>FY2016</c:v>
                </c:pt>
                <c:pt idx="3">
                  <c:v>FY2017</c:v>
                </c:pt>
                <c:pt idx="4">
                  <c:v>FY2018</c:v>
                </c:pt>
                <c:pt idx="5">
                  <c:v>FY2019</c:v>
                </c:pt>
              </c:strCache>
            </c:strRef>
          </c:cat>
          <c:val>
            <c:numRef>
              <c:f>Sheet1!$D$2:$D$7</c:f>
              <c:numCache>
                <c:formatCode>General</c:formatCode>
                <c:ptCount val="6"/>
                <c:pt idx="0">
                  <c:v>52762746.041999996</c:v>
                </c:pt>
                <c:pt idx="1">
                  <c:v>54599055</c:v>
                </c:pt>
                <c:pt idx="2">
                  <c:v>21105002</c:v>
                </c:pt>
                <c:pt idx="3">
                  <c:v>24590126</c:v>
                </c:pt>
                <c:pt idx="4" formatCode="0">
                  <c:v>21208171.987999998</c:v>
                </c:pt>
                <c:pt idx="5" formatCode="0">
                  <c:v>21234165.012000002</c:v>
                </c:pt>
              </c:numCache>
            </c:numRef>
          </c:val>
          <c:extLst>
            <c:ext xmlns:c16="http://schemas.microsoft.com/office/drawing/2014/chart" uri="{C3380CC4-5D6E-409C-BE32-E72D297353CC}">
              <c16:uniqueId val="{00000002-CC5F-400E-884E-2208B103D1D9}"/>
            </c:ext>
          </c:extLst>
        </c:ser>
        <c:ser>
          <c:idx val="3"/>
          <c:order val="3"/>
          <c:tx>
            <c:strRef>
              <c:f>Sheet1!$E$1</c:f>
              <c:strCache>
                <c:ptCount val="1"/>
                <c:pt idx="0">
                  <c:v>Grants &amp; Contracts</c:v>
                </c:pt>
              </c:strCache>
            </c:strRef>
          </c:tx>
          <c:invertIfNegative val="0"/>
          <c:cat>
            <c:strRef>
              <c:f>Sheet1!$A$2:$A$7</c:f>
              <c:strCache>
                <c:ptCount val="6"/>
                <c:pt idx="0">
                  <c:v>FY2014</c:v>
                </c:pt>
                <c:pt idx="1">
                  <c:v>FY2015</c:v>
                </c:pt>
                <c:pt idx="2">
                  <c:v>FY2016</c:v>
                </c:pt>
                <c:pt idx="3">
                  <c:v>FY2017</c:v>
                </c:pt>
                <c:pt idx="4">
                  <c:v>FY2018</c:v>
                </c:pt>
                <c:pt idx="5">
                  <c:v>FY2019</c:v>
                </c:pt>
              </c:strCache>
            </c:strRef>
          </c:cat>
          <c:val>
            <c:numRef>
              <c:f>Sheet1!$E$2:$E$7</c:f>
              <c:numCache>
                <c:formatCode>General</c:formatCode>
                <c:ptCount val="6"/>
                <c:pt idx="0">
                  <c:v>193449999.729</c:v>
                </c:pt>
                <c:pt idx="1">
                  <c:v>162699108</c:v>
                </c:pt>
                <c:pt idx="2">
                  <c:v>164619452</c:v>
                </c:pt>
                <c:pt idx="3">
                  <c:v>159401421</c:v>
                </c:pt>
                <c:pt idx="4" formatCode="0">
                  <c:v>190121859.68099999</c:v>
                </c:pt>
                <c:pt idx="5" formatCode="0">
                  <c:v>186183473.60699993</c:v>
                </c:pt>
              </c:numCache>
            </c:numRef>
          </c:val>
          <c:extLst>
            <c:ext xmlns:c16="http://schemas.microsoft.com/office/drawing/2014/chart" uri="{C3380CC4-5D6E-409C-BE32-E72D297353CC}">
              <c16:uniqueId val="{00000003-CC5F-400E-884E-2208B103D1D9}"/>
            </c:ext>
          </c:extLst>
        </c:ser>
        <c:ser>
          <c:idx val="4"/>
          <c:order val="4"/>
          <c:tx>
            <c:strRef>
              <c:f>Sheet1!$F$1</c:f>
              <c:strCache>
                <c:ptCount val="1"/>
                <c:pt idx="0">
                  <c:v>Gifts, Endowment &amp; Investment Income</c:v>
                </c:pt>
              </c:strCache>
            </c:strRef>
          </c:tx>
          <c:invertIfNegative val="0"/>
          <c:cat>
            <c:strRef>
              <c:f>Sheet1!$A$2:$A$7</c:f>
              <c:strCache>
                <c:ptCount val="6"/>
                <c:pt idx="0">
                  <c:v>FY2014</c:v>
                </c:pt>
                <c:pt idx="1">
                  <c:v>FY2015</c:v>
                </c:pt>
                <c:pt idx="2">
                  <c:v>FY2016</c:v>
                </c:pt>
                <c:pt idx="3">
                  <c:v>FY2017</c:v>
                </c:pt>
                <c:pt idx="4">
                  <c:v>FY2018</c:v>
                </c:pt>
                <c:pt idx="5">
                  <c:v>FY2019</c:v>
                </c:pt>
              </c:strCache>
            </c:strRef>
          </c:cat>
          <c:val>
            <c:numRef>
              <c:f>Sheet1!$F$2:$F$7</c:f>
              <c:numCache>
                <c:formatCode>General</c:formatCode>
                <c:ptCount val="6"/>
                <c:pt idx="0">
                  <c:v>71474749.007999957</c:v>
                </c:pt>
                <c:pt idx="1">
                  <c:v>72735395</c:v>
                </c:pt>
                <c:pt idx="2">
                  <c:v>75379610</c:v>
                </c:pt>
                <c:pt idx="3">
                  <c:v>64259116</c:v>
                </c:pt>
                <c:pt idx="4" formatCode="0">
                  <c:v>68120650.307999894</c:v>
                </c:pt>
                <c:pt idx="5" formatCode="0">
                  <c:v>72971912.414999813</c:v>
                </c:pt>
              </c:numCache>
            </c:numRef>
          </c:val>
          <c:extLst>
            <c:ext xmlns:c16="http://schemas.microsoft.com/office/drawing/2014/chart" uri="{C3380CC4-5D6E-409C-BE32-E72D297353CC}">
              <c16:uniqueId val="{00000004-CC5F-400E-884E-2208B103D1D9}"/>
            </c:ext>
          </c:extLst>
        </c:ser>
        <c:ser>
          <c:idx val="5"/>
          <c:order val="5"/>
          <c:tx>
            <c:strRef>
              <c:f>Sheet1!$G$1</c:f>
              <c:strCache>
                <c:ptCount val="1"/>
                <c:pt idx="0">
                  <c:v>"Enterprise" Operations*</c:v>
                </c:pt>
              </c:strCache>
            </c:strRef>
          </c:tx>
          <c:invertIfNegative val="0"/>
          <c:cat>
            <c:strRef>
              <c:f>Sheet1!$A$2:$A$7</c:f>
              <c:strCache>
                <c:ptCount val="6"/>
                <c:pt idx="0">
                  <c:v>FY2014</c:v>
                </c:pt>
                <c:pt idx="1">
                  <c:v>FY2015</c:v>
                </c:pt>
                <c:pt idx="2">
                  <c:v>FY2016</c:v>
                </c:pt>
                <c:pt idx="3">
                  <c:v>FY2017</c:v>
                </c:pt>
                <c:pt idx="4">
                  <c:v>FY2018</c:v>
                </c:pt>
                <c:pt idx="5">
                  <c:v>FY2019</c:v>
                </c:pt>
              </c:strCache>
            </c:strRef>
          </c:cat>
          <c:val>
            <c:numRef>
              <c:f>Sheet1!$G$2:$G$7</c:f>
              <c:numCache>
                <c:formatCode>General</c:formatCode>
                <c:ptCount val="6"/>
                <c:pt idx="0">
                  <c:v>1153799613.2739992</c:v>
                </c:pt>
                <c:pt idx="1">
                  <c:v>1197755032</c:v>
                </c:pt>
                <c:pt idx="2">
                  <c:v>1283237414</c:v>
                </c:pt>
                <c:pt idx="3">
                  <c:v>1343146345</c:v>
                </c:pt>
                <c:pt idx="4" formatCode="0">
                  <c:v>1449328176.9419999</c:v>
                </c:pt>
                <c:pt idx="5" formatCode="0">
                  <c:v>1520336826.6860003</c:v>
                </c:pt>
              </c:numCache>
            </c:numRef>
          </c:val>
          <c:extLst>
            <c:ext xmlns:c16="http://schemas.microsoft.com/office/drawing/2014/chart" uri="{C3380CC4-5D6E-409C-BE32-E72D297353CC}">
              <c16:uniqueId val="{00000005-CC5F-400E-884E-2208B103D1D9}"/>
            </c:ext>
          </c:extLst>
        </c:ser>
        <c:dLbls>
          <c:showLegendKey val="0"/>
          <c:showVal val="0"/>
          <c:showCatName val="0"/>
          <c:showSerName val="0"/>
          <c:showPercent val="0"/>
          <c:showBubbleSize val="0"/>
        </c:dLbls>
        <c:gapWidth val="150"/>
        <c:axId val="432876576"/>
        <c:axId val="432875400"/>
      </c:barChart>
      <c:catAx>
        <c:axId val="432876576"/>
        <c:scaling>
          <c:orientation val="minMax"/>
        </c:scaling>
        <c:delete val="0"/>
        <c:axPos val="b"/>
        <c:numFmt formatCode="General" sourceLinked="0"/>
        <c:majorTickMark val="out"/>
        <c:minorTickMark val="none"/>
        <c:tickLblPos val="nextTo"/>
        <c:txPr>
          <a:bodyPr/>
          <a:lstStyle/>
          <a:p>
            <a:pPr>
              <a:defRPr sz="1400"/>
            </a:pPr>
            <a:endParaRPr lang="en-US"/>
          </a:p>
        </c:txPr>
        <c:crossAx val="432875400"/>
        <c:crosses val="autoZero"/>
        <c:auto val="1"/>
        <c:lblAlgn val="ctr"/>
        <c:lblOffset val="100"/>
        <c:noMultiLvlLbl val="0"/>
      </c:catAx>
      <c:valAx>
        <c:axId val="432875400"/>
        <c:scaling>
          <c:orientation val="minMax"/>
          <c:max val="1600000000"/>
        </c:scaling>
        <c:delete val="0"/>
        <c:axPos val="l"/>
        <c:majorGridlines/>
        <c:numFmt formatCode="#,##0" sourceLinked="0"/>
        <c:majorTickMark val="out"/>
        <c:minorTickMark val="none"/>
        <c:tickLblPos val="nextTo"/>
        <c:txPr>
          <a:bodyPr/>
          <a:lstStyle/>
          <a:p>
            <a:pPr>
              <a:defRPr sz="1400"/>
            </a:pPr>
            <a:endParaRPr lang="en-US"/>
          </a:p>
        </c:txPr>
        <c:crossAx val="432876576"/>
        <c:crosses val="autoZero"/>
        <c:crossBetween val="between"/>
        <c:dispUnits>
          <c:builtInUnit val="millions"/>
          <c:dispUnitsLbl>
            <c:layout>
              <c:manualLayout>
                <c:xMode val="edge"/>
                <c:yMode val="edge"/>
                <c:x val="1.7174082747853241E-2"/>
                <c:y val="0.79612062616466739"/>
              </c:manualLayout>
            </c:layout>
            <c:txPr>
              <a:bodyPr/>
              <a:lstStyle/>
              <a:p>
                <a:pPr>
                  <a:defRPr sz="1200">
                    <a:latin typeface="+mn-lt"/>
                    <a:cs typeface="Calibri" panose="020F0502020204030204" pitchFamily="34" charset="0"/>
                  </a:defRPr>
                </a:pPr>
                <a:endParaRPr lang="en-US"/>
              </a:p>
            </c:txPr>
          </c:dispUnitsLbl>
        </c:dispUnits>
      </c:valAx>
    </c:plotArea>
    <c:legend>
      <c:legendPos val="r"/>
      <c:layout>
        <c:manualLayout>
          <c:xMode val="edge"/>
          <c:yMode val="edge"/>
          <c:x val="0.80252140613570844"/>
          <c:y val="0.11096954688573533"/>
          <c:w val="0.16625298886819476"/>
          <c:h val="0.73788493952380241"/>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0"/>
      <c:rAngAx val="0"/>
      <c:perspective val="0"/>
    </c:view3D>
    <c:floor>
      <c:thickness val="0"/>
    </c:floor>
    <c:sideWall>
      <c:thickness val="0"/>
    </c:sideWall>
    <c:backWall>
      <c:thickness val="0"/>
    </c:backWall>
    <c:plotArea>
      <c:layout>
        <c:manualLayout>
          <c:layoutTarget val="inner"/>
          <c:xMode val="edge"/>
          <c:yMode val="edge"/>
          <c:x val="0.12880810459440334"/>
          <c:y val="6.9990157480314966E-2"/>
          <c:w val="0.73242414207569861"/>
          <c:h val="0.82474119962946202"/>
        </c:manualLayout>
      </c:layout>
      <c:area3DChart>
        <c:grouping val="percentStacked"/>
        <c:varyColors val="0"/>
        <c:ser>
          <c:idx val="2"/>
          <c:order val="0"/>
          <c:tx>
            <c:strRef>
              <c:f>Sheet1!$D$1</c:f>
              <c:strCache>
                <c:ptCount val="1"/>
                <c:pt idx="0">
                  <c:v>Recovery of Indirect Costs</c:v>
                </c:pt>
              </c:strCache>
            </c:strRef>
          </c:tx>
          <c:spPr>
            <a:solidFill>
              <a:srgbClr val="FADA7A"/>
            </a:solidFill>
            <a:ln w="25400">
              <a:noFill/>
            </a:ln>
          </c:spPr>
          <c:val>
            <c:numRef>
              <c:f>Sheet1!$D$2:$D$31</c:f>
              <c:numCache>
                <c:formatCode>0.0%</c:formatCode>
                <c:ptCount val="30"/>
                <c:pt idx="0">
                  <c:v>3.2413648574754476E-2</c:v>
                </c:pt>
                <c:pt idx="1">
                  <c:v>3.2598170165970233E-2</c:v>
                </c:pt>
                <c:pt idx="2">
                  <c:v>3.4861667134115412E-2</c:v>
                </c:pt>
                <c:pt idx="3">
                  <c:v>3.1412112862020232E-2</c:v>
                </c:pt>
                <c:pt idx="4">
                  <c:v>3.7679431407650454E-2</c:v>
                </c:pt>
                <c:pt idx="5">
                  <c:v>3.8387330570753719E-2</c:v>
                </c:pt>
                <c:pt idx="6">
                  <c:v>3.7691148093613812E-2</c:v>
                </c:pt>
                <c:pt idx="7">
                  <c:v>3.9176829138797907E-2</c:v>
                </c:pt>
                <c:pt idx="8">
                  <c:v>4.1641050823912625E-2</c:v>
                </c:pt>
                <c:pt idx="9">
                  <c:v>4.9234223038365617E-2</c:v>
                </c:pt>
                <c:pt idx="10">
                  <c:v>4.9080834127411807E-2</c:v>
                </c:pt>
                <c:pt idx="11">
                  <c:v>5.3874411569541404E-2</c:v>
                </c:pt>
                <c:pt idx="12">
                  <c:v>6.0408793836159047E-2</c:v>
                </c:pt>
                <c:pt idx="13">
                  <c:v>6.6649459874383823E-2</c:v>
                </c:pt>
                <c:pt idx="14">
                  <c:v>6.667987073555523E-2</c:v>
                </c:pt>
                <c:pt idx="15">
                  <c:v>6.3569060326910412E-2</c:v>
                </c:pt>
                <c:pt idx="16">
                  <c:v>6.2726357470388669E-2</c:v>
                </c:pt>
                <c:pt idx="17">
                  <c:v>6.6386383270899255E-2</c:v>
                </c:pt>
                <c:pt idx="18">
                  <c:v>6.6896041458673908E-2</c:v>
                </c:pt>
                <c:pt idx="19">
                  <c:v>6.6696964895495092E-2</c:v>
                </c:pt>
                <c:pt idx="20">
                  <c:v>6.7500576593371109E-2</c:v>
                </c:pt>
                <c:pt idx="21">
                  <c:v>6.8240714184747114E-2</c:v>
                </c:pt>
                <c:pt idx="22">
                  <c:v>6.6242367179464301E-2</c:v>
                </c:pt>
                <c:pt idx="23">
                  <c:v>6.2685587922566802E-2</c:v>
                </c:pt>
                <c:pt idx="24">
                  <c:v>5.651358696293176E-2</c:v>
                </c:pt>
                <c:pt idx="25">
                  <c:v>6.3439353549188282E-2</c:v>
                </c:pt>
                <c:pt idx="26">
                  <c:v>5.3184375968312776E-2</c:v>
                </c:pt>
                <c:pt idx="27">
                  <c:v>5.7689429857108343E-2</c:v>
                </c:pt>
                <c:pt idx="28">
                  <c:v>6.5349859709763453E-2</c:v>
                </c:pt>
                <c:pt idx="29">
                  <c:v>5.9741602372247363E-2</c:v>
                </c:pt>
              </c:numCache>
            </c:numRef>
          </c:val>
          <c:extLst>
            <c:ext xmlns:c16="http://schemas.microsoft.com/office/drawing/2014/chart" uri="{C3380CC4-5D6E-409C-BE32-E72D297353CC}">
              <c16:uniqueId val="{00000000-12DC-4B7C-90BF-9860215D8EFA}"/>
            </c:ext>
          </c:extLst>
        </c:ser>
        <c:ser>
          <c:idx val="1"/>
          <c:order val="1"/>
          <c:tx>
            <c:strRef>
              <c:f>Sheet1!$B$1</c:f>
              <c:strCache>
                <c:ptCount val="1"/>
                <c:pt idx="0">
                  <c:v>State Appropriations</c:v>
                </c:pt>
              </c:strCache>
            </c:strRef>
          </c:tx>
          <c:spPr>
            <a:solidFill>
              <a:schemeClr val="tx1">
                <a:lumMod val="85000"/>
                <a:lumOff val="15000"/>
              </a:schemeClr>
            </a:solidFill>
          </c:spPr>
          <c:cat>
            <c:strRef>
              <c:f>Sheet1!$A$2:$A$31</c:f>
              <c:strCache>
                <c:ptCount val="30"/>
                <c:pt idx="0">
                  <c:v>1990</c:v>
                </c:pt>
                <c:pt idx="5">
                  <c:v>1995</c:v>
                </c:pt>
                <c:pt idx="10">
                  <c:v>2000</c:v>
                </c:pt>
                <c:pt idx="15">
                  <c:v>2005</c:v>
                </c:pt>
                <c:pt idx="20">
                  <c:v>2010</c:v>
                </c:pt>
                <c:pt idx="25">
                  <c:v>2015</c:v>
                </c:pt>
                <c:pt idx="29">
                  <c:v>2019</c:v>
                </c:pt>
              </c:strCache>
            </c:strRef>
          </c:cat>
          <c:val>
            <c:numRef>
              <c:f>Sheet1!$B$2:$B$31</c:f>
              <c:numCache>
                <c:formatCode>0.0%</c:formatCode>
                <c:ptCount val="30"/>
                <c:pt idx="0">
                  <c:v>0.69544069892365301</c:v>
                </c:pt>
                <c:pt idx="1">
                  <c:v>0.64719315502115859</c:v>
                </c:pt>
                <c:pt idx="2">
                  <c:v>0.63988382396944465</c:v>
                </c:pt>
                <c:pt idx="3">
                  <c:v>0.62126637183581057</c:v>
                </c:pt>
                <c:pt idx="4">
                  <c:v>0.64085159218913268</c:v>
                </c:pt>
                <c:pt idx="5">
                  <c:v>0.63319564524248229</c:v>
                </c:pt>
                <c:pt idx="6">
                  <c:v>0.62029323419010252</c:v>
                </c:pt>
                <c:pt idx="7">
                  <c:v>0.61031677148917274</c:v>
                </c:pt>
                <c:pt idx="8">
                  <c:v>0.608377466792132</c:v>
                </c:pt>
                <c:pt idx="9">
                  <c:v>0.60883710472714414</c:v>
                </c:pt>
                <c:pt idx="10">
                  <c:v>0.61371238768377312</c:v>
                </c:pt>
                <c:pt idx="11">
                  <c:v>0.60911858267871655</c:v>
                </c:pt>
                <c:pt idx="12">
                  <c:v>0.56400461938558166</c:v>
                </c:pt>
                <c:pt idx="13">
                  <c:v>0.53957803996278431</c:v>
                </c:pt>
                <c:pt idx="14">
                  <c:v>0.48771067669786494</c:v>
                </c:pt>
                <c:pt idx="15">
                  <c:v>0.46644476380781696</c:v>
                </c:pt>
                <c:pt idx="16">
                  <c:v>0.45492830171575793</c:v>
                </c:pt>
                <c:pt idx="17">
                  <c:v>0.43933760877380756</c:v>
                </c:pt>
                <c:pt idx="18">
                  <c:v>0.43680873342392534</c:v>
                </c:pt>
                <c:pt idx="19">
                  <c:v>0.42203861248178032</c:v>
                </c:pt>
                <c:pt idx="20">
                  <c:v>0.41216354786905901</c:v>
                </c:pt>
                <c:pt idx="21">
                  <c:v>0.38139983339926903</c:v>
                </c:pt>
                <c:pt idx="22">
                  <c:v>0.33819127468418841</c:v>
                </c:pt>
                <c:pt idx="23">
                  <c:v>0.32551746792083958</c:v>
                </c:pt>
                <c:pt idx="24">
                  <c:v>0.33250288805832251</c:v>
                </c:pt>
                <c:pt idx="25">
                  <c:v>0.40468574548842251</c:v>
                </c:pt>
                <c:pt idx="26">
                  <c:v>0.33187062420684732</c:v>
                </c:pt>
                <c:pt idx="27">
                  <c:v>0.33314066180027146</c:v>
                </c:pt>
                <c:pt idx="28">
                  <c:v>0.33140487492782145</c:v>
                </c:pt>
                <c:pt idx="29">
                  <c:v>0.35598700384443999</c:v>
                </c:pt>
              </c:numCache>
            </c:numRef>
          </c:val>
          <c:extLst>
            <c:ext xmlns:c16="http://schemas.microsoft.com/office/drawing/2014/chart" uri="{C3380CC4-5D6E-409C-BE32-E72D297353CC}">
              <c16:uniqueId val="{00000001-12DC-4B7C-90BF-9860215D8EFA}"/>
            </c:ext>
          </c:extLst>
        </c:ser>
        <c:ser>
          <c:idx val="0"/>
          <c:order val="2"/>
          <c:tx>
            <c:strRef>
              <c:f>Sheet1!$C$1</c:f>
              <c:strCache>
                <c:ptCount val="1"/>
                <c:pt idx="0">
                  <c:v>Tuition</c:v>
                </c:pt>
              </c:strCache>
            </c:strRef>
          </c:tx>
          <c:spPr>
            <a:solidFill>
              <a:srgbClr val="E8AE10"/>
            </a:solidFill>
          </c:spPr>
          <c:cat>
            <c:strRef>
              <c:f>Sheet1!$A$2:$A$31</c:f>
              <c:strCache>
                <c:ptCount val="30"/>
                <c:pt idx="0">
                  <c:v>1990</c:v>
                </c:pt>
                <c:pt idx="5">
                  <c:v>1995</c:v>
                </c:pt>
                <c:pt idx="10">
                  <c:v>2000</c:v>
                </c:pt>
                <c:pt idx="15">
                  <c:v>2005</c:v>
                </c:pt>
                <c:pt idx="20">
                  <c:v>2010</c:v>
                </c:pt>
                <c:pt idx="25">
                  <c:v>2015</c:v>
                </c:pt>
                <c:pt idx="29">
                  <c:v>2019</c:v>
                </c:pt>
              </c:strCache>
            </c:strRef>
          </c:cat>
          <c:val>
            <c:numRef>
              <c:f>Sheet1!$C$2:$C$31</c:f>
              <c:numCache>
                <c:formatCode>0.0%</c:formatCode>
                <c:ptCount val="30"/>
                <c:pt idx="0">
                  <c:v>0.27214565250159256</c:v>
                </c:pt>
                <c:pt idx="1">
                  <c:v>0.32020867481287124</c:v>
                </c:pt>
                <c:pt idx="2">
                  <c:v>0.32525450889643992</c:v>
                </c:pt>
                <c:pt idx="3">
                  <c:v>0.3473215153021692</c:v>
                </c:pt>
                <c:pt idx="4">
                  <c:v>0.32146897640321681</c:v>
                </c:pt>
                <c:pt idx="5">
                  <c:v>0.32841702418676394</c:v>
                </c:pt>
                <c:pt idx="6">
                  <c:v>0.34201561771628369</c:v>
                </c:pt>
                <c:pt idx="7">
                  <c:v>0.35050639937202915</c:v>
                </c:pt>
                <c:pt idx="8">
                  <c:v>0.34998148238395543</c:v>
                </c:pt>
                <c:pt idx="9">
                  <c:v>0.34192867223449025</c:v>
                </c:pt>
                <c:pt idx="10">
                  <c:v>0.337206778188815</c:v>
                </c:pt>
                <c:pt idx="11">
                  <c:v>0.33700700575174203</c:v>
                </c:pt>
                <c:pt idx="12">
                  <c:v>0.37558658677825935</c:v>
                </c:pt>
                <c:pt idx="13">
                  <c:v>0.39377250016283177</c:v>
                </c:pt>
                <c:pt idx="14">
                  <c:v>0.44560945256657974</c:v>
                </c:pt>
                <c:pt idx="15">
                  <c:v>0.46998617586527253</c:v>
                </c:pt>
                <c:pt idx="16">
                  <c:v>0.48234534081385344</c:v>
                </c:pt>
                <c:pt idx="17">
                  <c:v>0.49427600795529303</c:v>
                </c:pt>
                <c:pt idx="18">
                  <c:v>0.49629522511740065</c:v>
                </c:pt>
                <c:pt idx="19">
                  <c:v>0.51126442262272453</c:v>
                </c:pt>
                <c:pt idx="20">
                  <c:v>0.52033587553756988</c:v>
                </c:pt>
                <c:pt idx="21">
                  <c:v>0.55035945241598372</c:v>
                </c:pt>
                <c:pt idx="22">
                  <c:v>0.5955663581363474</c:v>
                </c:pt>
                <c:pt idx="23">
                  <c:v>0.61179694415659358</c:v>
                </c:pt>
                <c:pt idx="24">
                  <c:v>0.61098352497874586</c:v>
                </c:pt>
                <c:pt idx="25">
                  <c:v>0.73637289987099808</c:v>
                </c:pt>
                <c:pt idx="26">
                  <c:v>0.61494499982483974</c:v>
                </c:pt>
                <c:pt idx="27">
                  <c:v>0.60916990834262019</c:v>
                </c:pt>
                <c:pt idx="28">
                  <c:v>0.60324526536241507</c:v>
                </c:pt>
                <c:pt idx="29">
                  <c:v>0.58427139378331261</c:v>
                </c:pt>
              </c:numCache>
            </c:numRef>
          </c:val>
          <c:extLst>
            <c:ext xmlns:c16="http://schemas.microsoft.com/office/drawing/2014/chart" uri="{C3380CC4-5D6E-409C-BE32-E72D297353CC}">
              <c16:uniqueId val="{00000002-12DC-4B7C-90BF-9860215D8EFA}"/>
            </c:ext>
          </c:extLst>
        </c:ser>
        <c:dLbls>
          <c:showLegendKey val="0"/>
          <c:showVal val="0"/>
          <c:showCatName val="0"/>
          <c:showSerName val="0"/>
          <c:showPercent val="0"/>
          <c:showBubbleSize val="0"/>
        </c:dLbls>
        <c:gapDepth val="257"/>
        <c:axId val="432873832"/>
        <c:axId val="432880496"/>
        <c:axId val="0"/>
      </c:area3DChart>
      <c:catAx>
        <c:axId val="432873832"/>
        <c:scaling>
          <c:orientation val="minMax"/>
        </c:scaling>
        <c:delete val="0"/>
        <c:axPos val="b"/>
        <c:numFmt formatCode="m/d/yyyy" sourceLinked="1"/>
        <c:majorTickMark val="out"/>
        <c:minorTickMark val="none"/>
        <c:tickLblPos val="nextTo"/>
        <c:txPr>
          <a:bodyPr rot="-2100000"/>
          <a:lstStyle/>
          <a:p>
            <a:pPr>
              <a:defRPr sz="1200">
                <a:latin typeface="+mn-lt"/>
              </a:defRPr>
            </a:pPr>
            <a:endParaRPr lang="en-US"/>
          </a:p>
        </c:txPr>
        <c:crossAx val="432880496"/>
        <c:crosses val="autoZero"/>
        <c:auto val="1"/>
        <c:lblAlgn val="ctr"/>
        <c:lblOffset val="100"/>
        <c:tickLblSkip val="1"/>
        <c:noMultiLvlLbl val="0"/>
      </c:catAx>
      <c:valAx>
        <c:axId val="432880496"/>
        <c:scaling>
          <c:orientation val="minMax"/>
        </c:scaling>
        <c:delete val="0"/>
        <c:axPos val="l"/>
        <c:majorGridlines/>
        <c:numFmt formatCode="0%" sourceLinked="1"/>
        <c:majorTickMark val="none"/>
        <c:minorTickMark val="none"/>
        <c:tickLblPos val="nextTo"/>
        <c:txPr>
          <a:bodyPr/>
          <a:lstStyle/>
          <a:p>
            <a:pPr>
              <a:defRPr sz="1200">
                <a:latin typeface="Arial" pitchFamily="34" charset="0"/>
                <a:cs typeface="Arial" pitchFamily="34" charset="0"/>
              </a:defRPr>
            </a:pPr>
            <a:endParaRPr lang="en-US"/>
          </a:p>
        </c:txPr>
        <c:crossAx val="432873832"/>
        <c:crosses val="autoZero"/>
        <c:crossBetween val="midCat"/>
        <c:majorUnit val="0.1"/>
      </c:valAx>
      <c:spPr>
        <a:noFill/>
      </c:spPr>
    </c:plotArea>
    <c:plotVisOnly val="1"/>
    <c:dispBlanksAs val="zero"/>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37520067273144E-2"/>
          <c:y val="0.10670434340868681"/>
          <c:w val="0.84551561489596405"/>
          <c:h val="0.69741271826560913"/>
        </c:manualLayout>
      </c:layout>
      <c:lineChart>
        <c:grouping val="standard"/>
        <c:varyColors val="0"/>
        <c:ser>
          <c:idx val="0"/>
          <c:order val="0"/>
          <c:tx>
            <c:strRef>
              <c:f>Sheet1!$B$1</c:f>
              <c:strCache>
                <c:ptCount val="1"/>
                <c:pt idx="0">
                  <c:v>Head Count</c:v>
                </c:pt>
              </c:strCache>
            </c:strRef>
          </c:tx>
          <c:cat>
            <c:strRef>
              <c:f>Sheet1!$A$2:$A$20</c:f>
              <c:strCache>
                <c:ptCount val="19"/>
                <c:pt idx="0">
                  <c:v>2001</c:v>
                </c:pt>
                <c:pt idx="4">
                  <c:v>2005</c:v>
                </c:pt>
                <c:pt idx="9">
                  <c:v>2010</c:v>
                </c:pt>
                <c:pt idx="14">
                  <c:v>2015</c:v>
                </c:pt>
                <c:pt idx="18">
                  <c:v>2019</c:v>
                </c:pt>
              </c:strCache>
            </c:strRef>
          </c:cat>
          <c:val>
            <c:numRef>
              <c:f>Sheet1!$B$2:$B$20</c:f>
              <c:numCache>
                <c:formatCode>#,##0</c:formatCode>
                <c:ptCount val="19"/>
                <c:pt idx="0">
                  <c:v>23309</c:v>
                </c:pt>
                <c:pt idx="1">
                  <c:v>23667</c:v>
                </c:pt>
                <c:pt idx="2">
                  <c:v>26124</c:v>
                </c:pt>
                <c:pt idx="3">
                  <c:v>26805</c:v>
                </c:pt>
                <c:pt idx="4">
                  <c:v>27003</c:v>
                </c:pt>
                <c:pt idx="5">
                  <c:v>27930</c:v>
                </c:pt>
                <c:pt idx="6">
                  <c:v>28184</c:v>
                </c:pt>
                <c:pt idx="7">
                  <c:v>28405</c:v>
                </c:pt>
                <c:pt idx="8">
                  <c:v>30130</c:v>
                </c:pt>
                <c:pt idx="9">
                  <c:v>31237</c:v>
                </c:pt>
                <c:pt idx="10">
                  <c:v>32341</c:v>
                </c:pt>
                <c:pt idx="11">
                  <c:v>33762</c:v>
                </c:pt>
                <c:pt idx="12">
                  <c:v>34704</c:v>
                </c:pt>
                <c:pt idx="13">
                  <c:v>34616</c:v>
                </c:pt>
                <c:pt idx="14">
                  <c:v>35425</c:v>
                </c:pt>
                <c:pt idx="15">
                  <c:v>35424</c:v>
                </c:pt>
                <c:pt idx="16">
                  <c:v>33239</c:v>
                </c:pt>
                <c:pt idx="17">
                  <c:v>30844</c:v>
                </c:pt>
                <c:pt idx="18">
                  <c:v>29843</c:v>
                </c:pt>
              </c:numCache>
            </c:numRef>
          </c:val>
          <c:smooth val="0"/>
          <c:extLst>
            <c:ext xmlns:c16="http://schemas.microsoft.com/office/drawing/2014/chart" uri="{C3380CC4-5D6E-409C-BE32-E72D297353CC}">
              <c16:uniqueId val="{00000000-D865-4F2C-B6FE-4D4C1454A902}"/>
            </c:ext>
          </c:extLst>
        </c:ser>
        <c:dLbls>
          <c:showLegendKey val="0"/>
          <c:showVal val="0"/>
          <c:showCatName val="0"/>
          <c:showSerName val="0"/>
          <c:showPercent val="0"/>
          <c:showBubbleSize val="0"/>
        </c:dLbls>
        <c:marker val="1"/>
        <c:smooth val="0"/>
        <c:axId val="431069472"/>
        <c:axId val="431069864"/>
      </c:lineChart>
      <c:catAx>
        <c:axId val="431069472"/>
        <c:scaling>
          <c:orientation val="minMax"/>
        </c:scaling>
        <c:delete val="0"/>
        <c:axPos val="b"/>
        <c:numFmt formatCode="General" sourceLinked="1"/>
        <c:majorTickMark val="out"/>
        <c:minorTickMark val="none"/>
        <c:tickLblPos val="low"/>
        <c:txPr>
          <a:bodyPr rot="-2700000" vert="horz"/>
          <a:lstStyle/>
          <a:p>
            <a:pPr>
              <a:defRPr sz="1400"/>
            </a:pPr>
            <a:endParaRPr lang="en-US"/>
          </a:p>
        </c:txPr>
        <c:crossAx val="431069864"/>
        <c:crosses val="autoZero"/>
        <c:auto val="1"/>
        <c:lblAlgn val="ctr"/>
        <c:lblOffset val="100"/>
        <c:tickMarkSkip val="1"/>
        <c:noMultiLvlLbl val="0"/>
      </c:catAx>
      <c:valAx>
        <c:axId val="431069864"/>
        <c:scaling>
          <c:orientation val="minMax"/>
          <c:min val="20000"/>
        </c:scaling>
        <c:delete val="0"/>
        <c:axPos val="l"/>
        <c:majorGridlines/>
        <c:numFmt formatCode="#,##0" sourceLinked="1"/>
        <c:majorTickMark val="none"/>
        <c:minorTickMark val="none"/>
        <c:tickLblPos val="nextTo"/>
        <c:spPr>
          <a:ln>
            <a:noFill/>
          </a:ln>
        </c:spPr>
        <c:txPr>
          <a:bodyPr/>
          <a:lstStyle/>
          <a:p>
            <a:pPr>
              <a:defRPr sz="1400"/>
            </a:pPr>
            <a:endParaRPr lang="en-US"/>
          </a:p>
        </c:txPr>
        <c:crossAx val="431069472"/>
        <c:crosses val="autoZero"/>
        <c:crossBetween val="midCat"/>
      </c:valAx>
      <c:spPr>
        <a:noFill/>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750899193156417E-2"/>
          <c:y val="6.4657152230971127E-2"/>
          <c:w val="0.90055774278215228"/>
          <c:h val="0.74942011154855637"/>
        </c:manualLayout>
      </c:layout>
      <c:lineChart>
        <c:grouping val="standard"/>
        <c:varyColors val="0"/>
        <c:ser>
          <c:idx val="0"/>
          <c:order val="0"/>
          <c:tx>
            <c:strRef>
              <c:f>Sheet1!$B$1</c:f>
              <c:strCache>
                <c:ptCount val="1"/>
                <c:pt idx="0">
                  <c:v>Head Count</c:v>
                </c:pt>
              </c:strCache>
            </c:strRef>
          </c:tx>
          <c:spPr>
            <a:ln w="34925" cap="rnd">
              <a:solidFill>
                <a:schemeClr val="accent1"/>
              </a:solidFill>
              <a:round/>
            </a:ln>
            <a:effectLst/>
          </c:spPr>
          <c:marker>
            <c:symbol val="diamond"/>
            <c:size val="7"/>
            <c:spPr>
              <a:solidFill>
                <a:schemeClr val="accent1"/>
              </a:solidFill>
              <a:ln w="9525">
                <a:solidFill>
                  <a:schemeClr val="accent1"/>
                </a:solidFill>
              </a:ln>
              <a:effectLst/>
            </c:spPr>
          </c:marker>
          <c:cat>
            <c:strRef>
              <c:f>Sheet1!$A$2:$A$20</c:f>
              <c:strCache>
                <c:ptCount val="19"/>
                <c:pt idx="0">
                  <c:v>2001</c:v>
                </c:pt>
                <c:pt idx="4">
                  <c:v>2005</c:v>
                </c:pt>
                <c:pt idx="9">
                  <c:v>2010</c:v>
                </c:pt>
                <c:pt idx="14">
                  <c:v>2015</c:v>
                </c:pt>
                <c:pt idx="18">
                  <c:v>2019</c:v>
                </c:pt>
              </c:strCache>
            </c:strRef>
          </c:cat>
          <c:val>
            <c:numRef>
              <c:f>Sheet1!$B$2:$B$20</c:f>
              <c:numCache>
                <c:formatCode>0.0%</c:formatCode>
                <c:ptCount val="19"/>
                <c:pt idx="0">
                  <c:v>0</c:v>
                </c:pt>
                <c:pt idx="1">
                  <c:v>1.5358874254579775E-2</c:v>
                </c:pt>
                <c:pt idx="2">
                  <c:v>0.12076880175039684</c:v>
                </c:pt>
                <c:pt idx="3">
                  <c:v>0.14998498434081256</c:v>
                </c:pt>
                <c:pt idx="4">
                  <c:v>0.15847955725256338</c:v>
                </c:pt>
                <c:pt idx="5">
                  <c:v>0.19824960315757861</c:v>
                </c:pt>
                <c:pt idx="6">
                  <c:v>0.20914668153931959</c:v>
                </c:pt>
                <c:pt idx="7">
                  <c:v>0.21862799776910205</c:v>
                </c:pt>
                <c:pt idx="8">
                  <c:v>0.29263374662147668</c:v>
                </c:pt>
                <c:pt idx="9">
                  <c:v>0.34012613153717447</c:v>
                </c:pt>
                <c:pt idx="10">
                  <c:v>0.38748981080269423</c:v>
                </c:pt>
                <c:pt idx="11">
                  <c:v>0.44845338710369387</c:v>
                </c:pt>
                <c:pt idx="12">
                  <c:v>0.48886696125959928</c:v>
                </c:pt>
                <c:pt idx="13">
                  <c:v>0.48509159552104336</c:v>
                </c:pt>
                <c:pt idx="14">
                  <c:v>0.51979921918572225</c:v>
                </c:pt>
                <c:pt idx="15">
                  <c:v>0.51975631730232952</c:v>
                </c:pt>
                <c:pt idx="16">
                  <c:v>0.42601570208932171</c:v>
                </c:pt>
                <c:pt idx="17">
                  <c:v>0.32326569136385086</c:v>
                </c:pt>
                <c:pt idx="18">
                  <c:v>0.28032090608777727</c:v>
                </c:pt>
              </c:numCache>
            </c:numRef>
          </c:val>
          <c:smooth val="0"/>
          <c:extLst>
            <c:ext xmlns:c16="http://schemas.microsoft.com/office/drawing/2014/chart" uri="{C3380CC4-5D6E-409C-BE32-E72D297353CC}">
              <c16:uniqueId val="{00000000-6F3E-4CA5-89FF-69E675D5C7C6}"/>
            </c:ext>
          </c:extLst>
        </c:ser>
        <c:ser>
          <c:idx val="1"/>
          <c:order val="1"/>
          <c:tx>
            <c:strRef>
              <c:f>Sheet1!$C$1</c:f>
              <c:strCache>
                <c:ptCount val="1"/>
                <c:pt idx="0">
                  <c:v>State Appropriations</c:v>
                </c:pt>
              </c:strCache>
            </c:strRef>
          </c:tx>
          <c:spPr>
            <a:ln w="34925" cap="rnd">
              <a:solidFill>
                <a:srgbClr val="C00000"/>
              </a:solidFill>
              <a:round/>
            </a:ln>
            <a:effectLst/>
          </c:spPr>
          <c:marker>
            <c:symbol val="square"/>
            <c:size val="7"/>
            <c:spPr>
              <a:solidFill>
                <a:srgbClr val="C00000"/>
              </a:solidFill>
              <a:ln w="9525">
                <a:solidFill>
                  <a:srgbClr val="C00000"/>
                </a:solidFill>
              </a:ln>
              <a:effectLst/>
            </c:spPr>
          </c:marker>
          <c:cat>
            <c:strRef>
              <c:f>Sheet1!$A$2:$A$20</c:f>
              <c:strCache>
                <c:ptCount val="19"/>
                <c:pt idx="0">
                  <c:v>2001</c:v>
                </c:pt>
                <c:pt idx="4">
                  <c:v>2005</c:v>
                </c:pt>
                <c:pt idx="9">
                  <c:v>2010</c:v>
                </c:pt>
                <c:pt idx="14">
                  <c:v>2015</c:v>
                </c:pt>
                <c:pt idx="18">
                  <c:v>2019</c:v>
                </c:pt>
              </c:strCache>
            </c:strRef>
          </c:cat>
          <c:val>
            <c:numRef>
              <c:f>Sheet1!$C$2:$C$20</c:f>
              <c:numCache>
                <c:formatCode>0.0%</c:formatCode>
                <c:ptCount val="19"/>
                <c:pt idx="0">
                  <c:v>0</c:v>
                </c:pt>
                <c:pt idx="1">
                  <c:v>-0.12141539010156857</c:v>
                </c:pt>
                <c:pt idx="2">
                  <c:v>-9.7929742325737826E-2</c:v>
                </c:pt>
                <c:pt idx="3">
                  <c:v>-0.12778569260843564</c:v>
                </c:pt>
                <c:pt idx="4">
                  <c:v>-0.12034115943992724</c:v>
                </c:pt>
                <c:pt idx="5">
                  <c:v>-0.10950988293788992</c:v>
                </c:pt>
                <c:pt idx="6">
                  <c:v>-9.2521334091357113E-2</c:v>
                </c:pt>
                <c:pt idx="7">
                  <c:v>-5.6616543382459063E-2</c:v>
                </c:pt>
                <c:pt idx="8">
                  <c:v>-1.6929400420404684E-2</c:v>
                </c:pt>
                <c:pt idx="9">
                  <c:v>-1.7409268720592501E-2</c:v>
                </c:pt>
                <c:pt idx="10">
                  <c:v>-6.8804173940573726E-2</c:v>
                </c:pt>
                <c:pt idx="11">
                  <c:v>-0.13985086696649737</c:v>
                </c:pt>
                <c:pt idx="12">
                  <c:v>-0.12747793040017463</c:v>
                </c:pt>
                <c:pt idx="13">
                  <c:v>-8.3256808922236955E-2</c:v>
                </c:pt>
                <c:pt idx="14">
                  <c:v>-1.8360336705753291E-2</c:v>
                </c:pt>
                <c:pt idx="15">
                  <c:v>-4.4625678226061938E-3</c:v>
                </c:pt>
                <c:pt idx="16">
                  <c:v>-5.9493929989481865E-2</c:v>
                </c:pt>
                <c:pt idx="17">
                  <c:v>-0.10388037607193643</c:v>
                </c:pt>
                <c:pt idx="18">
                  <c:v>-7.6398149561831774E-2</c:v>
                </c:pt>
              </c:numCache>
            </c:numRef>
          </c:val>
          <c:smooth val="0"/>
          <c:extLst>
            <c:ext xmlns:c16="http://schemas.microsoft.com/office/drawing/2014/chart" uri="{C3380CC4-5D6E-409C-BE32-E72D297353CC}">
              <c16:uniqueId val="{00000001-6F3E-4CA5-89FF-69E675D5C7C6}"/>
            </c:ext>
          </c:extLst>
        </c:ser>
        <c:ser>
          <c:idx val="2"/>
          <c:order val="2"/>
          <c:tx>
            <c:strRef>
              <c:f>Sheet1!$D$1</c:f>
              <c:strCache>
                <c:ptCount val="1"/>
                <c:pt idx="0">
                  <c:v>CPI</c:v>
                </c:pt>
              </c:strCache>
            </c:strRef>
          </c:tx>
          <c:spPr>
            <a:ln w="34925" cap="rnd">
              <a:solidFill>
                <a:schemeClr val="accent3"/>
              </a:solidFill>
              <a:round/>
            </a:ln>
            <a:effectLst/>
          </c:spPr>
          <c:marker>
            <c:symbol val="triangle"/>
            <c:size val="7"/>
            <c:spPr>
              <a:solidFill>
                <a:schemeClr val="accent3"/>
              </a:solidFill>
              <a:ln w="9525">
                <a:solidFill>
                  <a:schemeClr val="accent3"/>
                </a:solidFill>
              </a:ln>
              <a:effectLst/>
            </c:spPr>
          </c:marker>
          <c:cat>
            <c:strRef>
              <c:f>Sheet1!$A$2:$A$20</c:f>
              <c:strCache>
                <c:ptCount val="19"/>
                <c:pt idx="0">
                  <c:v>2001</c:v>
                </c:pt>
                <c:pt idx="4">
                  <c:v>2005</c:v>
                </c:pt>
                <c:pt idx="9">
                  <c:v>2010</c:v>
                </c:pt>
                <c:pt idx="14">
                  <c:v>2015</c:v>
                </c:pt>
                <c:pt idx="18">
                  <c:v>2019</c:v>
                </c:pt>
              </c:strCache>
            </c:strRef>
          </c:cat>
          <c:val>
            <c:numRef>
              <c:f>Sheet1!$D$2:$D$20</c:f>
              <c:numCache>
                <c:formatCode>0.0%</c:formatCode>
                <c:ptCount val="19"/>
                <c:pt idx="0">
                  <c:v>0</c:v>
                </c:pt>
                <c:pt idx="1">
                  <c:v>3.3868092691622033E-2</c:v>
                </c:pt>
                <c:pt idx="2">
                  <c:v>4.9910873440285067E-2</c:v>
                </c:pt>
                <c:pt idx="3">
                  <c:v>7.4866310160427774E-2</c:v>
                </c:pt>
                <c:pt idx="4">
                  <c:v>9.5068330362448009E-2</c:v>
                </c:pt>
                <c:pt idx="5">
                  <c:v>0.13071895424836599</c:v>
                </c:pt>
                <c:pt idx="6">
                  <c:v>0.16934046345811052</c:v>
                </c:pt>
                <c:pt idx="7">
                  <c:v>0.19904931669637552</c:v>
                </c:pt>
                <c:pt idx="8">
                  <c:v>0.24798573975044555</c:v>
                </c:pt>
                <c:pt idx="9">
                  <c:v>0.24912655971479497</c:v>
                </c:pt>
                <c:pt idx="10">
                  <c:v>0.28311942959001779</c:v>
                </c:pt>
                <c:pt idx="11">
                  <c:v>0.30231134878193694</c:v>
                </c:pt>
                <c:pt idx="12">
                  <c:v>0.34089126559714783</c:v>
                </c:pt>
                <c:pt idx="13">
                  <c:v>0.36423648247177648</c:v>
                </c:pt>
                <c:pt idx="14">
                  <c:v>0.38472370766488406</c:v>
                </c:pt>
                <c:pt idx="15">
                  <c:v>0.39519904931669636</c:v>
                </c:pt>
                <c:pt idx="16">
                  <c:v>0.40537730243612591</c:v>
                </c:pt>
                <c:pt idx="17">
                  <c:v>0.43453357100415907</c:v>
                </c:pt>
                <c:pt idx="18">
                  <c:v>0.46478906714200824</c:v>
                </c:pt>
              </c:numCache>
            </c:numRef>
          </c:val>
          <c:smooth val="0"/>
          <c:extLst>
            <c:ext xmlns:c16="http://schemas.microsoft.com/office/drawing/2014/chart" uri="{C3380CC4-5D6E-409C-BE32-E72D297353CC}">
              <c16:uniqueId val="{00000002-6F3E-4CA5-89FF-69E675D5C7C6}"/>
            </c:ext>
          </c:extLst>
        </c:ser>
        <c:dLbls>
          <c:showLegendKey val="0"/>
          <c:showVal val="0"/>
          <c:showCatName val="0"/>
          <c:showSerName val="0"/>
          <c:showPercent val="0"/>
          <c:showBubbleSize val="0"/>
        </c:dLbls>
        <c:marker val="1"/>
        <c:smooth val="0"/>
        <c:axId val="431068296"/>
        <c:axId val="431068688"/>
      </c:lineChart>
      <c:catAx>
        <c:axId val="43106829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3000000" spcFirstLastPara="1" vertOverflow="ellipsis" wrap="square" anchor="b"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1068688"/>
        <c:crosses val="autoZero"/>
        <c:auto val="1"/>
        <c:lblAlgn val="ctr"/>
        <c:lblOffset val="100"/>
        <c:noMultiLvlLbl val="0"/>
      </c:catAx>
      <c:valAx>
        <c:axId val="4310686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1068296"/>
        <c:crosses val="autoZero"/>
        <c:crossBetween val="between"/>
      </c:valAx>
      <c:spPr>
        <a:noFill/>
        <a:ln>
          <a:noFill/>
        </a:ln>
        <a:effectLst/>
      </c:spPr>
    </c:plotArea>
    <c:legend>
      <c:legendPos val="b"/>
      <c:layout>
        <c:manualLayout>
          <c:xMode val="edge"/>
          <c:yMode val="edge"/>
          <c:x val="0.19716170008359349"/>
          <c:y val="0.92379989701782184"/>
          <c:w val="0.60567659983281297"/>
          <c:h val="7.2649957314390279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Bordering States</a:t>
            </a:r>
          </a:p>
        </c:rich>
      </c:tx>
      <c:layout>
        <c:manualLayout>
          <c:xMode val="edge"/>
          <c:yMode val="edge"/>
          <c:x val="0.34629184160329107"/>
          <c:y val="0"/>
        </c:manualLayout>
      </c:layout>
      <c:overlay val="0"/>
    </c:title>
    <c:autoTitleDeleted val="0"/>
    <c:plotArea>
      <c:layout>
        <c:manualLayout>
          <c:layoutTarget val="inner"/>
          <c:xMode val="edge"/>
          <c:yMode val="edge"/>
          <c:x val="7.039051333004627E-2"/>
          <c:y val="0.15869253238506478"/>
          <c:w val="0.9008739360615976"/>
          <c:h val="0.7542547298773763"/>
        </c:manualLayout>
      </c:layout>
      <c:barChart>
        <c:barDir val="col"/>
        <c:grouping val="clustered"/>
        <c:varyColors val="0"/>
        <c:ser>
          <c:idx val="0"/>
          <c:order val="0"/>
          <c:tx>
            <c:strRef>
              <c:f>Sheet1!$B$1</c:f>
              <c:strCache>
                <c:ptCount val="1"/>
                <c:pt idx="0">
                  <c:v>Bordering States</c:v>
                </c:pt>
              </c:strCache>
            </c:strRef>
          </c:tx>
          <c:spPr>
            <a:solidFill>
              <a:schemeClr val="tx1"/>
            </a:solidFill>
          </c:spPr>
          <c:invertIfNegative val="0"/>
          <c:dPt>
            <c:idx val="4"/>
            <c:invertIfNegative val="0"/>
            <c:bubble3D val="0"/>
            <c:spPr>
              <a:solidFill>
                <a:srgbClr val="E8AE10"/>
              </a:solidFill>
            </c:spPr>
            <c:extLst>
              <c:ext xmlns:c16="http://schemas.microsoft.com/office/drawing/2014/chart" uri="{C3380CC4-5D6E-409C-BE32-E72D297353CC}">
                <c16:uniqueId val="{00000008-2350-459A-9D53-DBCB98ECBE1B}"/>
              </c:ext>
            </c:extLst>
          </c:dPt>
          <c:dPt>
            <c:idx val="5"/>
            <c:invertIfNegative val="0"/>
            <c:bubble3D val="0"/>
            <c:extLst>
              <c:ext xmlns:c16="http://schemas.microsoft.com/office/drawing/2014/chart" uri="{C3380CC4-5D6E-409C-BE32-E72D297353CC}">
                <c16:uniqueId val="{00000001-FFD0-410A-AA93-8FD8550A80A5}"/>
              </c:ext>
            </c:extLst>
          </c:dPt>
          <c:dPt>
            <c:idx val="7"/>
            <c:invertIfNegative val="0"/>
            <c:bubble3D val="0"/>
            <c:extLst>
              <c:ext xmlns:c16="http://schemas.microsoft.com/office/drawing/2014/chart" uri="{C3380CC4-5D6E-409C-BE32-E72D297353CC}">
                <c16:uniqueId val="{00000003-FFD0-410A-AA93-8FD8550A80A5}"/>
              </c:ext>
            </c:extLst>
          </c:dPt>
          <c:dPt>
            <c:idx val="9"/>
            <c:invertIfNegative val="0"/>
            <c:bubble3D val="0"/>
            <c:extLst>
              <c:ext xmlns:c16="http://schemas.microsoft.com/office/drawing/2014/chart" uri="{C3380CC4-5D6E-409C-BE32-E72D297353CC}">
                <c16:uniqueId val="{00000005-FFD0-410A-AA93-8FD8550A80A5}"/>
              </c:ext>
            </c:extLst>
          </c:dPt>
          <c:dPt>
            <c:idx val="11"/>
            <c:invertIfNegative val="0"/>
            <c:bubble3D val="0"/>
            <c:extLst>
              <c:ext xmlns:c16="http://schemas.microsoft.com/office/drawing/2014/chart" uri="{C3380CC4-5D6E-409C-BE32-E72D297353CC}">
                <c16:uniqueId val="{00000007-FFD0-410A-AA93-8FD8550A80A5}"/>
              </c:ext>
            </c:extLst>
          </c:dPt>
          <c:dLbls>
            <c:dLbl>
              <c:idx val="0"/>
              <c:layout>
                <c:manualLayout>
                  <c:x val="0"/>
                  <c:y val="8.064516129032257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FD0-410A-AA93-8FD8550A80A5}"/>
                </c:ext>
              </c:extLst>
            </c:dLbl>
            <c:dLbl>
              <c:idx val="1"/>
              <c:layout>
                <c:manualLayout>
                  <c:x val="0"/>
                  <c:y val="5.376344086021505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FD0-410A-AA93-8FD8550A80A5}"/>
                </c:ext>
              </c:extLst>
            </c:dLbl>
            <c:dLbl>
              <c:idx val="6"/>
              <c:layout>
                <c:manualLayout>
                  <c:x val="-1.1595902307114983E-16"/>
                  <c:y val="5.376344086021505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FD0-410A-AA93-8FD8550A80A5}"/>
                </c:ext>
              </c:extLst>
            </c:dLbl>
            <c:numFmt formatCode="&quot;$&quot;#,##0" sourceLinked="0"/>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Arkansas</c:v>
                </c:pt>
                <c:pt idx="1">
                  <c:v>Iowa</c:v>
                </c:pt>
                <c:pt idx="2">
                  <c:v>Kansas</c:v>
                </c:pt>
                <c:pt idx="3">
                  <c:v>Kentucky</c:v>
                </c:pt>
                <c:pt idx="4">
                  <c:v>Missouri</c:v>
                </c:pt>
                <c:pt idx="5">
                  <c:v>Nebraska</c:v>
                </c:pt>
                <c:pt idx="6">
                  <c:v>Oklahoma</c:v>
                </c:pt>
                <c:pt idx="7">
                  <c:v>Tennessee</c:v>
                </c:pt>
                <c:pt idx="8">
                  <c:v>Illinois</c:v>
                </c:pt>
                <c:pt idx="9">
                  <c:v>US Average</c:v>
                </c:pt>
              </c:strCache>
            </c:strRef>
          </c:cat>
          <c:val>
            <c:numRef>
              <c:f>Sheet1!$B$2:$B$11</c:f>
              <c:numCache>
                <c:formatCode>"$"#,##0.00</c:formatCode>
                <c:ptCount val="10"/>
                <c:pt idx="0">
                  <c:v>329.63252447592254</c:v>
                </c:pt>
                <c:pt idx="1">
                  <c:v>259.41831687653445</c:v>
                </c:pt>
                <c:pt idx="2">
                  <c:v>262.4494509843903</c:v>
                </c:pt>
                <c:pt idx="3">
                  <c:v>263.38332297978377</c:v>
                </c:pt>
                <c:pt idx="4">
                  <c:v>161.6964766030504</c:v>
                </c:pt>
                <c:pt idx="5">
                  <c:v>395.92104739604059</c:v>
                </c:pt>
                <c:pt idx="6">
                  <c:v>211.04715400990725</c:v>
                </c:pt>
                <c:pt idx="7">
                  <c:v>274.69655958084473</c:v>
                </c:pt>
                <c:pt idx="8">
                  <c:v>339.75033500564717</c:v>
                </c:pt>
                <c:pt idx="9">
                  <c:v>271.27323488874276</c:v>
                </c:pt>
              </c:numCache>
            </c:numRef>
          </c:val>
          <c:extLst>
            <c:ext xmlns:c16="http://schemas.microsoft.com/office/drawing/2014/chart" uri="{C3380CC4-5D6E-409C-BE32-E72D297353CC}">
              <c16:uniqueId val="{0000000B-FFD0-410A-AA93-8FD8550A80A5}"/>
            </c:ext>
          </c:extLst>
        </c:ser>
        <c:dLbls>
          <c:showLegendKey val="0"/>
          <c:showVal val="0"/>
          <c:showCatName val="0"/>
          <c:showSerName val="0"/>
          <c:showPercent val="0"/>
          <c:showBubbleSize val="0"/>
        </c:dLbls>
        <c:gapWidth val="180"/>
        <c:overlap val="75"/>
        <c:axId val="431065944"/>
        <c:axId val="431067120"/>
      </c:barChart>
      <c:catAx>
        <c:axId val="431065944"/>
        <c:scaling>
          <c:orientation val="minMax"/>
        </c:scaling>
        <c:delete val="0"/>
        <c:axPos val="b"/>
        <c:numFmt formatCode="General" sourceLinked="0"/>
        <c:majorTickMark val="none"/>
        <c:minorTickMark val="none"/>
        <c:tickLblPos val="nextTo"/>
        <c:txPr>
          <a:bodyPr rot="0" vert="horz"/>
          <a:lstStyle/>
          <a:p>
            <a:pPr>
              <a:defRPr sz="800"/>
            </a:pPr>
            <a:endParaRPr lang="en-US"/>
          </a:p>
        </c:txPr>
        <c:crossAx val="431067120"/>
        <c:crosses val="autoZero"/>
        <c:auto val="1"/>
        <c:lblAlgn val="ctr"/>
        <c:lblOffset val="100"/>
        <c:noMultiLvlLbl val="0"/>
      </c:catAx>
      <c:valAx>
        <c:axId val="431067120"/>
        <c:scaling>
          <c:orientation val="minMax"/>
        </c:scaling>
        <c:delete val="0"/>
        <c:axPos val="l"/>
        <c:majorGridlines/>
        <c:numFmt formatCode="&quot;$&quot;#,##0" sourceLinked="0"/>
        <c:majorTickMark val="none"/>
        <c:minorTickMark val="none"/>
        <c:tickLblPos val="nextTo"/>
        <c:spPr>
          <a:ln w="9525">
            <a:noFill/>
          </a:ln>
        </c:spPr>
        <c:txPr>
          <a:bodyPr/>
          <a:lstStyle/>
          <a:p>
            <a:pPr>
              <a:defRPr sz="1000"/>
            </a:pPr>
            <a:endParaRPr lang="en-US"/>
          </a:p>
        </c:txPr>
        <c:crossAx val="4310659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Bordering States</a:t>
            </a:r>
          </a:p>
        </c:rich>
      </c:tx>
      <c:layout>
        <c:manualLayout>
          <c:xMode val="edge"/>
          <c:yMode val="edge"/>
          <c:x val="0.34629184160329107"/>
          <c:y val="0"/>
        </c:manualLayout>
      </c:layout>
      <c:overlay val="0"/>
    </c:title>
    <c:autoTitleDeleted val="0"/>
    <c:plotArea>
      <c:layout>
        <c:manualLayout>
          <c:layoutTarget val="inner"/>
          <c:xMode val="edge"/>
          <c:yMode val="edge"/>
          <c:x val="7.039051333004627E-2"/>
          <c:y val="0.15869253238506478"/>
          <c:w val="0.9008739360615976"/>
          <c:h val="0.7542547298773763"/>
        </c:manualLayout>
      </c:layout>
      <c:barChart>
        <c:barDir val="col"/>
        <c:grouping val="clustered"/>
        <c:varyColors val="0"/>
        <c:ser>
          <c:idx val="0"/>
          <c:order val="0"/>
          <c:tx>
            <c:strRef>
              <c:f>Sheet1!$B$1</c:f>
              <c:strCache>
                <c:ptCount val="1"/>
                <c:pt idx="0">
                  <c:v>Boardering States</c:v>
                </c:pt>
              </c:strCache>
            </c:strRef>
          </c:tx>
          <c:spPr>
            <a:solidFill>
              <a:schemeClr val="tx1"/>
            </a:solidFill>
          </c:spPr>
          <c:invertIfNegative val="0"/>
          <c:dPt>
            <c:idx val="4"/>
            <c:invertIfNegative val="0"/>
            <c:bubble3D val="0"/>
            <c:spPr>
              <a:solidFill>
                <a:srgbClr val="E8AE10"/>
              </a:solidFill>
            </c:spPr>
            <c:extLst>
              <c:ext xmlns:c16="http://schemas.microsoft.com/office/drawing/2014/chart" uri="{C3380CC4-5D6E-409C-BE32-E72D297353CC}">
                <c16:uniqueId val="{00000008-027A-4EB6-802C-382A7F911CFD}"/>
              </c:ext>
            </c:extLst>
          </c:dPt>
          <c:dPt>
            <c:idx val="5"/>
            <c:invertIfNegative val="0"/>
            <c:bubble3D val="0"/>
            <c:extLst>
              <c:ext xmlns:c16="http://schemas.microsoft.com/office/drawing/2014/chart" uri="{C3380CC4-5D6E-409C-BE32-E72D297353CC}">
                <c16:uniqueId val="{00000001-027A-4EB6-802C-382A7F911CFD}"/>
              </c:ext>
            </c:extLst>
          </c:dPt>
          <c:dPt>
            <c:idx val="7"/>
            <c:invertIfNegative val="0"/>
            <c:bubble3D val="0"/>
            <c:extLst>
              <c:ext xmlns:c16="http://schemas.microsoft.com/office/drawing/2014/chart" uri="{C3380CC4-5D6E-409C-BE32-E72D297353CC}">
                <c16:uniqueId val="{00000003-027A-4EB6-802C-382A7F911CFD}"/>
              </c:ext>
            </c:extLst>
          </c:dPt>
          <c:dPt>
            <c:idx val="9"/>
            <c:invertIfNegative val="0"/>
            <c:bubble3D val="0"/>
            <c:extLst>
              <c:ext xmlns:c16="http://schemas.microsoft.com/office/drawing/2014/chart" uri="{C3380CC4-5D6E-409C-BE32-E72D297353CC}">
                <c16:uniqueId val="{00000005-027A-4EB6-802C-382A7F911CFD}"/>
              </c:ext>
            </c:extLst>
          </c:dPt>
          <c:dPt>
            <c:idx val="11"/>
            <c:invertIfNegative val="0"/>
            <c:bubble3D val="0"/>
            <c:extLst>
              <c:ext xmlns:c16="http://schemas.microsoft.com/office/drawing/2014/chart" uri="{C3380CC4-5D6E-409C-BE32-E72D297353CC}">
                <c16:uniqueId val="{00000007-027A-4EB6-802C-382A7F911CFD}"/>
              </c:ext>
            </c:extLst>
          </c:dPt>
          <c:dLbls>
            <c:dLbl>
              <c:idx val="4"/>
              <c:layout>
                <c:manualLayout>
                  <c:x val="-7.9076334623257548E-4"/>
                  <c:y val="-2.6881720430107564E-3"/>
                </c:manualLayout>
              </c:layout>
              <c:showLegendKey val="0"/>
              <c:showVal val="1"/>
              <c:showCatName val="0"/>
              <c:showSerName val="0"/>
              <c:showPercent val="0"/>
              <c:showBubbleSize val="0"/>
              <c:extLst>
                <c:ext xmlns:c15="http://schemas.microsoft.com/office/drawing/2012/chart" uri="{CE6537A1-D6FC-4f65-9D91-7224C49458BB}">
                  <c15:layout>
                    <c:manualLayout>
                      <c:w val="4.6236559139784944E-2"/>
                      <c:h val="3.4314621962577251E-2"/>
                    </c:manualLayout>
                  </c15:layout>
                </c:ext>
                <c:ext xmlns:c16="http://schemas.microsoft.com/office/drawing/2014/chart" uri="{C3380CC4-5D6E-409C-BE32-E72D297353CC}">
                  <c16:uniqueId val="{00000008-027A-4EB6-802C-382A7F911CFD}"/>
                </c:ext>
              </c:extLst>
            </c:dLbl>
            <c:dLbl>
              <c:idx val="7"/>
              <c:layout>
                <c:manualLayout>
                  <c:x val="0"/>
                  <c:y val="8.064516129032257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27A-4EB6-802C-382A7F911CFD}"/>
                </c:ext>
              </c:extLst>
            </c:dLbl>
            <c:dLbl>
              <c:idx val="9"/>
              <c:layout>
                <c:manualLayout>
                  <c:x val="-1.1595902307114983E-16"/>
                  <c:y val="8.064516129032257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27A-4EB6-802C-382A7F911CFD}"/>
                </c:ext>
              </c:extLst>
            </c:dLbl>
            <c:numFmt formatCode="&quot;$&quot;#,##0.00" sourceLinked="0"/>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Arkansas</c:v>
                </c:pt>
                <c:pt idx="1">
                  <c:v>Iowa</c:v>
                </c:pt>
                <c:pt idx="2">
                  <c:v>Kansas</c:v>
                </c:pt>
                <c:pt idx="3">
                  <c:v>Kentucky</c:v>
                </c:pt>
                <c:pt idx="4">
                  <c:v>Missouri</c:v>
                </c:pt>
                <c:pt idx="5">
                  <c:v>Nebraska</c:v>
                </c:pt>
                <c:pt idx="6">
                  <c:v>Oklahoma</c:v>
                </c:pt>
                <c:pt idx="7">
                  <c:v>Tennessee</c:v>
                </c:pt>
                <c:pt idx="8">
                  <c:v>Illinois</c:v>
                </c:pt>
                <c:pt idx="9">
                  <c:v>US Average</c:v>
                </c:pt>
              </c:strCache>
            </c:strRef>
          </c:cat>
          <c:val>
            <c:numRef>
              <c:f>Sheet1!$B$2:$B$11</c:f>
              <c:numCache>
                <c:formatCode>"$"#,##0.00</c:formatCode>
                <c:ptCount val="10"/>
                <c:pt idx="0">
                  <c:v>8.0986561451563066</c:v>
                </c:pt>
                <c:pt idx="1">
                  <c:v>5.6474391096615646</c:v>
                </c:pt>
                <c:pt idx="2">
                  <c:v>5.5395407835923276</c:v>
                </c:pt>
                <c:pt idx="3">
                  <c:v>6.7098238379915234</c:v>
                </c:pt>
                <c:pt idx="4">
                  <c:v>3.7121851710784437</c:v>
                </c:pt>
                <c:pt idx="5">
                  <c:v>7.8581587861438287</c:v>
                </c:pt>
                <c:pt idx="6">
                  <c:v>4.8763165202704659</c:v>
                </c:pt>
                <c:pt idx="7">
                  <c:v>6.2340765526132049</c:v>
                </c:pt>
                <c:pt idx="8">
                  <c:v>6.4767281809960542</c:v>
                </c:pt>
                <c:pt idx="9">
                  <c:v>5.418775172756205</c:v>
                </c:pt>
              </c:numCache>
            </c:numRef>
          </c:val>
          <c:extLst>
            <c:ext xmlns:c16="http://schemas.microsoft.com/office/drawing/2014/chart" uri="{C3380CC4-5D6E-409C-BE32-E72D297353CC}">
              <c16:uniqueId val="{00000009-027A-4EB6-802C-382A7F911CFD}"/>
            </c:ext>
          </c:extLst>
        </c:ser>
        <c:dLbls>
          <c:showLegendKey val="0"/>
          <c:showVal val="0"/>
          <c:showCatName val="0"/>
          <c:showSerName val="0"/>
          <c:showPercent val="0"/>
          <c:showBubbleSize val="0"/>
        </c:dLbls>
        <c:gapWidth val="180"/>
        <c:overlap val="75"/>
        <c:axId val="431066336"/>
        <c:axId val="431066728"/>
      </c:barChart>
      <c:catAx>
        <c:axId val="431066336"/>
        <c:scaling>
          <c:orientation val="minMax"/>
        </c:scaling>
        <c:delete val="0"/>
        <c:axPos val="b"/>
        <c:numFmt formatCode="General" sourceLinked="0"/>
        <c:majorTickMark val="none"/>
        <c:minorTickMark val="none"/>
        <c:tickLblPos val="nextTo"/>
        <c:txPr>
          <a:bodyPr rot="0" vert="horz"/>
          <a:lstStyle/>
          <a:p>
            <a:pPr>
              <a:defRPr sz="800"/>
            </a:pPr>
            <a:endParaRPr lang="en-US"/>
          </a:p>
        </c:txPr>
        <c:crossAx val="431066728"/>
        <c:crosses val="autoZero"/>
        <c:auto val="1"/>
        <c:lblAlgn val="ctr"/>
        <c:lblOffset val="100"/>
        <c:noMultiLvlLbl val="0"/>
      </c:catAx>
      <c:valAx>
        <c:axId val="431066728"/>
        <c:scaling>
          <c:orientation val="minMax"/>
        </c:scaling>
        <c:delete val="0"/>
        <c:axPos val="l"/>
        <c:majorGridlines/>
        <c:numFmt formatCode="&quot;$&quot;#,##0" sourceLinked="0"/>
        <c:majorTickMark val="none"/>
        <c:minorTickMark val="none"/>
        <c:tickLblPos val="nextTo"/>
        <c:spPr>
          <a:ln w="9525">
            <a:noFill/>
          </a:ln>
        </c:spPr>
        <c:txPr>
          <a:bodyPr/>
          <a:lstStyle/>
          <a:p>
            <a:pPr>
              <a:defRPr sz="1000"/>
            </a:pPr>
            <a:endParaRPr lang="en-US"/>
          </a:p>
        </c:txPr>
        <c:crossAx val="43106633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22492409037106"/>
          <c:y val="0.1193256160144161"/>
          <c:w val="0.87660971383431441"/>
          <c:h val="0.64195557644846646"/>
        </c:manualLayout>
      </c:layout>
      <c:barChart>
        <c:barDir val="col"/>
        <c:grouping val="stacked"/>
        <c:varyColors val="0"/>
        <c:ser>
          <c:idx val="0"/>
          <c:order val="0"/>
          <c:tx>
            <c:strRef>
              <c:f>Sheet1!$B$1</c:f>
              <c:strCache>
                <c:ptCount val="1"/>
                <c:pt idx="0">
                  <c:v>State Appropriations / FTE</c:v>
                </c:pt>
              </c:strCache>
            </c:strRef>
          </c:tx>
          <c:spPr>
            <a:solidFill>
              <a:schemeClr val="tx1"/>
            </a:solidFill>
            <a:ln>
              <a:solidFill>
                <a:schemeClr val="tx1"/>
              </a:solidFill>
            </a:ln>
          </c:spPr>
          <c:invertIfNegative val="0"/>
          <c:dPt>
            <c:idx val="11"/>
            <c:invertIfNegative val="0"/>
            <c:bubble3D val="0"/>
            <c:spPr>
              <a:solidFill>
                <a:schemeClr val="tx1"/>
              </a:solidFill>
              <a:ln>
                <a:solidFill>
                  <a:srgbClr val="2E3346"/>
                </a:solidFill>
              </a:ln>
            </c:spPr>
            <c:extLst>
              <c:ext xmlns:c16="http://schemas.microsoft.com/office/drawing/2014/chart" uri="{C3380CC4-5D6E-409C-BE32-E72D297353CC}">
                <c16:uniqueId val="{00000001-EA02-4F8B-86CA-809AD788E1E0}"/>
              </c:ext>
            </c:extLst>
          </c:dPt>
          <c:cat>
            <c:strRef>
              <c:f>Sheet1!$A$2:$A$19</c:f>
              <c:strCache>
                <c:ptCount val="18"/>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strCache>
            </c:strRef>
          </c:cat>
          <c:val>
            <c:numRef>
              <c:f>Sheet1!$B$2:$B$19</c:f>
              <c:numCache>
                <c:formatCode>#,##0</c:formatCode>
                <c:ptCount val="18"/>
                <c:pt idx="0">
                  <c:v>11105.126627497111</c:v>
                </c:pt>
                <c:pt idx="1">
                  <c:v>9621.2984413113081</c:v>
                </c:pt>
                <c:pt idx="2">
                  <c:v>9164.5436170831072</c:v>
                </c:pt>
                <c:pt idx="3">
                  <c:v>8566.724965900954</c:v>
                </c:pt>
                <c:pt idx="4">
                  <c:v>8494.4092283201189</c:v>
                </c:pt>
                <c:pt idx="5">
                  <c:v>8313.7010379583153</c:v>
                </c:pt>
                <c:pt idx="6">
                  <c:v>8298.0806907855113</c:v>
                </c:pt>
                <c:pt idx="7">
                  <c:v>8537.9113945134104</c:v>
                </c:pt>
                <c:pt idx="8">
                  <c:v>8417.8276206850023</c:v>
                </c:pt>
                <c:pt idx="9">
                  <c:v>8111.7620906917955</c:v>
                </c:pt>
                <c:pt idx="10">
                  <c:v>7400.1396946697487</c:v>
                </c:pt>
                <c:pt idx="11">
                  <c:v>6562.1557086125331</c:v>
                </c:pt>
                <c:pt idx="12">
                  <c:v>6472.6529389697116</c:v>
                </c:pt>
                <c:pt idx="13">
                  <c:v>6794.0604723107308</c:v>
                </c:pt>
                <c:pt idx="14">
                  <c:v>7120.1243818568855</c:v>
                </c:pt>
                <c:pt idx="15">
                  <c:v>7188.9103061523911</c:v>
                </c:pt>
                <c:pt idx="16">
                  <c:v>7250.3083550718784</c:v>
                </c:pt>
                <c:pt idx="17">
                  <c:v>7449.3138160117105</c:v>
                </c:pt>
              </c:numCache>
            </c:numRef>
          </c:val>
          <c:extLst>
            <c:ext xmlns:c16="http://schemas.microsoft.com/office/drawing/2014/chart" uri="{C3380CC4-5D6E-409C-BE32-E72D297353CC}">
              <c16:uniqueId val="{00000002-EA02-4F8B-86CA-809AD788E1E0}"/>
            </c:ext>
          </c:extLst>
        </c:ser>
        <c:ser>
          <c:idx val="1"/>
          <c:order val="1"/>
          <c:tx>
            <c:strRef>
              <c:f>Sheet1!$C$1</c:f>
              <c:strCache>
                <c:ptCount val="1"/>
                <c:pt idx="0">
                  <c:v>Tuition / FTE</c:v>
                </c:pt>
              </c:strCache>
            </c:strRef>
          </c:tx>
          <c:spPr>
            <a:solidFill>
              <a:srgbClr val="CB9A0F"/>
            </a:solidFill>
            <a:ln>
              <a:solidFill>
                <a:srgbClr val="CB9A0F"/>
              </a:solidFill>
            </a:ln>
          </c:spPr>
          <c:invertIfNegative val="0"/>
          <c:dPt>
            <c:idx val="11"/>
            <c:invertIfNegative val="0"/>
            <c:bubble3D val="0"/>
            <c:spPr>
              <a:solidFill>
                <a:srgbClr val="CB9A0F"/>
              </a:solidFill>
              <a:ln>
                <a:solidFill>
                  <a:schemeClr val="accent1">
                    <a:lumMod val="40000"/>
                    <a:lumOff val="60000"/>
                  </a:schemeClr>
                </a:solidFill>
              </a:ln>
            </c:spPr>
            <c:extLst>
              <c:ext xmlns:c16="http://schemas.microsoft.com/office/drawing/2014/chart" uri="{C3380CC4-5D6E-409C-BE32-E72D297353CC}">
                <c16:uniqueId val="{00000004-EA02-4F8B-86CA-809AD788E1E0}"/>
              </c:ext>
            </c:extLst>
          </c:dPt>
          <c:cat>
            <c:strRef>
              <c:f>Sheet1!$A$2:$A$19</c:f>
              <c:strCache>
                <c:ptCount val="18"/>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strCache>
            </c:strRef>
          </c:cat>
          <c:val>
            <c:numRef>
              <c:f>Sheet1!$C$2:$C$19</c:f>
              <c:numCache>
                <c:formatCode>#,##0</c:formatCode>
                <c:ptCount val="18"/>
                <c:pt idx="0">
                  <c:v>6031.9339485960891</c:v>
                </c:pt>
                <c:pt idx="1">
                  <c:v>6281.4636062129193</c:v>
                </c:pt>
                <c:pt idx="2">
                  <c:v>6558.4514229445158</c:v>
                </c:pt>
                <c:pt idx="3">
                  <c:v>7695.5599212106636</c:v>
                </c:pt>
                <c:pt idx="4">
                  <c:v>8225.7839955402487</c:v>
                </c:pt>
                <c:pt idx="5">
                  <c:v>8494.2724499574651</c:v>
                </c:pt>
                <c:pt idx="6">
                  <c:v>8889.2830574419586</c:v>
                </c:pt>
                <c:pt idx="7">
                  <c:v>9220.9911310881307</c:v>
                </c:pt>
                <c:pt idx="8">
                  <c:v>9686.9530401383836</c:v>
                </c:pt>
                <c:pt idx="9">
                  <c:v>9798.513971533599</c:v>
                </c:pt>
                <c:pt idx="10">
                  <c:v>10155.625716549259</c:v>
                </c:pt>
                <c:pt idx="11">
                  <c:v>10920.418924229962</c:v>
                </c:pt>
                <c:pt idx="12">
                  <c:v>11406.040321069033</c:v>
                </c:pt>
                <c:pt idx="13">
                  <c:v>11656.130196739865</c:v>
                </c:pt>
                <c:pt idx="14">
                  <c:v>11847.181463893892</c:v>
                </c:pt>
                <c:pt idx="15">
                  <c:v>12084.345896775456</c:v>
                </c:pt>
                <c:pt idx="16">
                  <c:v>11889.038015655171</c:v>
                </c:pt>
                <c:pt idx="17">
                  <c:v>11962.859738017491</c:v>
                </c:pt>
              </c:numCache>
            </c:numRef>
          </c:val>
          <c:extLst>
            <c:ext xmlns:c16="http://schemas.microsoft.com/office/drawing/2014/chart" uri="{C3380CC4-5D6E-409C-BE32-E72D297353CC}">
              <c16:uniqueId val="{00000005-EA02-4F8B-86CA-809AD788E1E0}"/>
            </c:ext>
          </c:extLst>
        </c:ser>
        <c:dLbls>
          <c:showLegendKey val="0"/>
          <c:showVal val="0"/>
          <c:showCatName val="0"/>
          <c:showSerName val="0"/>
          <c:showPercent val="0"/>
          <c:showBubbleSize val="0"/>
        </c:dLbls>
        <c:gapWidth val="75"/>
        <c:overlap val="100"/>
        <c:axId val="426078448"/>
        <c:axId val="426071392"/>
      </c:barChart>
      <c:lineChart>
        <c:grouping val="standard"/>
        <c:varyColors val="0"/>
        <c:ser>
          <c:idx val="2"/>
          <c:order val="2"/>
          <c:tx>
            <c:strRef>
              <c:f>Sheet1!$D$1</c:f>
              <c:strCache>
                <c:ptCount val="1"/>
                <c:pt idx="0">
                  <c:v>Inflation Adjusted Funding / FTE</c:v>
                </c:pt>
              </c:strCache>
            </c:strRef>
          </c:tx>
          <c:spPr>
            <a:ln w="31750">
              <a:solidFill>
                <a:srgbClr val="C00000"/>
              </a:solidFill>
            </a:ln>
          </c:spPr>
          <c:marker>
            <c:symbol val="diamond"/>
            <c:size val="5"/>
            <c:spPr>
              <a:solidFill>
                <a:srgbClr val="C00000"/>
              </a:solidFill>
              <a:ln w="31750" cap="flat">
                <a:solidFill>
                  <a:srgbClr val="C00000"/>
                </a:solidFill>
              </a:ln>
            </c:spPr>
          </c:marker>
          <c:cat>
            <c:strRef>
              <c:f>Sheet1!$A$2:$A$19</c:f>
              <c:strCache>
                <c:ptCount val="18"/>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strCache>
            </c:strRef>
          </c:cat>
          <c:val>
            <c:numRef>
              <c:f>Sheet1!$D$2:$D$19</c:f>
              <c:numCache>
                <c:formatCode>#,##0</c:formatCode>
                <c:ptCount val="18"/>
                <c:pt idx="0">
                  <c:v>17137.060576093201</c:v>
                </c:pt>
                <c:pt idx="1">
                  <c:v>17319.984256399814</c:v>
                </c:pt>
                <c:pt idx="2">
                  <c:v>17685.831617013038</c:v>
                </c:pt>
                <c:pt idx="3">
                  <c:v>18263.485344297082</c:v>
                </c:pt>
                <c:pt idx="4">
                  <c:v>18725.608326124315</c:v>
                </c:pt>
                <c:pt idx="5">
                  <c:v>19534.323544321971</c:v>
                </c:pt>
                <c:pt idx="6">
                  <c:v>20063.839460999006</c:v>
                </c:pt>
                <c:pt idx="7">
                  <c:v>21065.105921624679</c:v>
                </c:pt>
                <c:pt idx="8">
                  <c:v>20766.651495861253</c:v>
                </c:pt>
                <c:pt idx="9">
                  <c:v>20988.085424653473</c:v>
                </c:pt>
                <c:pt idx="10">
                  <c:v>21729.407708001319</c:v>
                </c:pt>
                <c:pt idx="11">
                  <c:v>22095.255068614548</c:v>
                </c:pt>
                <c:pt idx="12">
                  <c:v>22480.357553470578</c:v>
                </c:pt>
                <c:pt idx="13">
                  <c:v>22946.620387010011</c:v>
                </c:pt>
                <c:pt idx="14">
                  <c:v>22975.02169526814</c:v>
                </c:pt>
                <c:pt idx="15">
                  <c:v>23206.083186181761</c:v>
                </c:pt>
                <c:pt idx="16">
                  <c:v>23583.194794477025</c:v>
                </c:pt>
                <c:pt idx="17">
                  <c:v>24261.456545929697</c:v>
                </c:pt>
              </c:numCache>
            </c:numRef>
          </c:val>
          <c:smooth val="0"/>
          <c:extLst>
            <c:ext xmlns:c16="http://schemas.microsoft.com/office/drawing/2014/chart" uri="{C3380CC4-5D6E-409C-BE32-E72D297353CC}">
              <c16:uniqueId val="{00000006-EA02-4F8B-86CA-809AD788E1E0}"/>
            </c:ext>
          </c:extLst>
        </c:ser>
        <c:dLbls>
          <c:showLegendKey val="0"/>
          <c:showVal val="0"/>
          <c:showCatName val="0"/>
          <c:showSerName val="0"/>
          <c:showPercent val="0"/>
          <c:showBubbleSize val="0"/>
        </c:dLbls>
        <c:marker val="1"/>
        <c:smooth val="0"/>
        <c:axId val="426078448"/>
        <c:axId val="426071392"/>
      </c:lineChart>
      <c:catAx>
        <c:axId val="426078448"/>
        <c:scaling>
          <c:orientation val="minMax"/>
        </c:scaling>
        <c:delete val="0"/>
        <c:axPos val="b"/>
        <c:numFmt formatCode="General" sourceLinked="1"/>
        <c:majorTickMark val="out"/>
        <c:minorTickMark val="none"/>
        <c:tickLblPos val="nextTo"/>
        <c:txPr>
          <a:bodyPr/>
          <a:lstStyle/>
          <a:p>
            <a:pPr>
              <a:defRPr sz="1200" b="1"/>
            </a:pPr>
            <a:endParaRPr lang="en-US"/>
          </a:p>
        </c:txPr>
        <c:crossAx val="426071392"/>
        <c:crosses val="autoZero"/>
        <c:auto val="1"/>
        <c:lblAlgn val="ctr"/>
        <c:lblOffset val="100"/>
        <c:noMultiLvlLbl val="0"/>
      </c:catAx>
      <c:valAx>
        <c:axId val="426071392"/>
        <c:scaling>
          <c:orientation val="minMax"/>
        </c:scaling>
        <c:delete val="0"/>
        <c:axPos val="l"/>
        <c:majorGridlines/>
        <c:numFmt formatCode="#,##0" sourceLinked="1"/>
        <c:majorTickMark val="none"/>
        <c:minorTickMark val="none"/>
        <c:tickLblPos val="nextTo"/>
        <c:spPr>
          <a:ln w="9525">
            <a:noFill/>
          </a:ln>
        </c:spPr>
        <c:txPr>
          <a:bodyPr/>
          <a:lstStyle/>
          <a:p>
            <a:pPr>
              <a:defRPr sz="1400"/>
            </a:pPr>
            <a:endParaRPr lang="en-US"/>
          </a:p>
        </c:txPr>
        <c:crossAx val="426078448"/>
        <c:crosses val="autoZero"/>
        <c:crossBetween val="between"/>
      </c:valAx>
    </c:plotArea>
    <c:legend>
      <c:legendPos val="b"/>
      <c:layout>
        <c:manualLayout>
          <c:xMode val="edge"/>
          <c:yMode val="edge"/>
          <c:x val="1.0239822963306057E-2"/>
          <c:y val="0.85071348618187437"/>
          <c:w val="0.90000000000000013"/>
          <c:h val="5.7012379049633723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0.83955</cdr:x>
      <cdr:y>0.13759</cdr:y>
    </cdr:from>
    <cdr:to>
      <cdr:x>0.90818</cdr:x>
      <cdr:y>0.91711</cdr:y>
    </cdr:to>
    <cdr:sp macro="" textlink="">
      <cdr:nvSpPr>
        <cdr:cNvPr id="21" name="TextBox 20"/>
        <cdr:cNvSpPr txBox="1"/>
      </cdr:nvSpPr>
      <cdr:spPr>
        <a:xfrm xmlns:a="http://schemas.openxmlformats.org/drawingml/2006/main">
          <a:off x="6845194" y="712936"/>
          <a:ext cx="559568" cy="403916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r"/>
          <a:endParaRPr lang="en-US" sz="1100" b="1" dirty="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1100" b="1" dirty="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1100" b="1" dirty="0">
            <a:solidFill>
              <a:schemeClr val="tx1"/>
            </a:solidFill>
          </a:endParaRPr>
        </a:p>
        <a:p xmlns:a="http://schemas.openxmlformats.org/drawingml/2006/main">
          <a:pPr algn="r"/>
          <a:r>
            <a:rPr lang="en-US" b="1" dirty="0">
              <a:solidFill>
                <a:schemeClr val="tx1"/>
              </a:solidFill>
            </a:rPr>
            <a:t>58</a:t>
          </a:r>
          <a:r>
            <a:rPr lang="en-US" sz="1100" b="1" dirty="0">
              <a:solidFill>
                <a:schemeClr val="tx1"/>
              </a:solidFill>
            </a:rPr>
            <a:t>%</a:t>
          </a:r>
        </a:p>
        <a:p xmlns:a="http://schemas.openxmlformats.org/drawingml/2006/main">
          <a:pPr algn="r"/>
          <a:endParaRPr lang="en-US" sz="1000" b="1" dirty="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1100" b="1" dirty="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1100" b="1" dirty="0">
            <a:solidFill>
              <a:schemeClr val="tx1"/>
            </a:solidFill>
          </a:endParaRPr>
        </a:p>
        <a:p xmlns:a="http://schemas.openxmlformats.org/drawingml/2006/main">
          <a:pPr algn="r"/>
          <a:endParaRPr lang="en-US" sz="1100" b="1" dirty="0">
            <a:solidFill>
              <a:schemeClr val="tx1"/>
            </a:solidFill>
          </a:endParaRPr>
        </a:p>
        <a:p xmlns:a="http://schemas.openxmlformats.org/drawingml/2006/main">
          <a:pPr algn="r"/>
          <a:endParaRPr lang="en-US" sz="1100" b="1" dirty="0">
            <a:solidFill>
              <a:schemeClr val="tx1"/>
            </a:solidFill>
          </a:endParaRPr>
        </a:p>
        <a:p xmlns:a="http://schemas.openxmlformats.org/drawingml/2006/main">
          <a:pPr algn="r"/>
          <a:endParaRPr lang="en-US" sz="1100" b="1" dirty="0">
            <a:solidFill>
              <a:schemeClr val="tx1"/>
            </a:solidFill>
          </a:endParaRPr>
        </a:p>
        <a:p xmlns:a="http://schemas.openxmlformats.org/drawingml/2006/main">
          <a:pPr algn="r"/>
          <a:endParaRPr lang="en-US" sz="1100" b="1" dirty="0">
            <a:solidFill>
              <a:schemeClr val="tx1"/>
            </a:solidFill>
          </a:endParaRPr>
        </a:p>
        <a:p xmlns:a="http://schemas.openxmlformats.org/drawingml/2006/main">
          <a:pPr algn="r"/>
          <a:r>
            <a:rPr lang="en-US" sz="1100" b="1" dirty="0">
              <a:solidFill>
                <a:schemeClr val="tx1"/>
              </a:solidFill>
            </a:rPr>
            <a:t>36%</a:t>
          </a:r>
        </a:p>
        <a:p xmlns:a="http://schemas.openxmlformats.org/drawingml/2006/main">
          <a:pPr algn="r"/>
          <a:endParaRPr lang="en-US" sz="1000" b="1" dirty="0">
            <a:solidFill>
              <a:schemeClr val="tx1"/>
            </a:solidFill>
          </a:endParaRPr>
        </a:p>
        <a:p xmlns:a="http://schemas.openxmlformats.org/drawingml/2006/main">
          <a:pPr algn="r"/>
          <a:endParaRPr lang="en-US" sz="800" b="1" dirty="0">
            <a:solidFill>
              <a:schemeClr val="tx1"/>
            </a:solidFill>
          </a:endParaRPr>
        </a:p>
        <a:p xmlns:a="http://schemas.openxmlformats.org/drawingml/2006/main">
          <a:pPr algn="r"/>
          <a:endParaRPr lang="en-US" sz="800" b="1" dirty="0">
            <a:solidFill>
              <a:schemeClr val="tx1"/>
            </a:solidFill>
          </a:endParaRPr>
        </a:p>
        <a:p xmlns:a="http://schemas.openxmlformats.org/drawingml/2006/main">
          <a:pPr algn="r"/>
          <a:endParaRPr lang="en-US" sz="800" b="1" dirty="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b="1" dirty="0">
            <a:solidFill>
              <a:schemeClr val="tx1"/>
            </a:solidFill>
          </a:endParaRPr>
        </a:p>
        <a:p xmlns:a="http://schemas.openxmlformats.org/drawingml/2006/main">
          <a:pPr algn="r"/>
          <a:r>
            <a:rPr lang="en-US" b="1" dirty="0">
              <a:solidFill>
                <a:schemeClr val="tx1"/>
              </a:solidFill>
            </a:rPr>
            <a:t>6%</a:t>
          </a:r>
        </a:p>
        <a:p xmlns:a="http://schemas.openxmlformats.org/drawingml/2006/main">
          <a:pPr algn="r"/>
          <a:endParaRPr lang="en-US" sz="1000" b="1" dirty="0">
            <a:solidFill>
              <a:schemeClr val="tx1"/>
            </a:solidFill>
          </a:endParaRPr>
        </a:p>
      </cdr:txBody>
    </cdr:sp>
  </cdr:relSizeAnchor>
  <cdr:relSizeAnchor xmlns:cdr="http://schemas.openxmlformats.org/drawingml/2006/chartDrawing">
    <cdr:from>
      <cdr:x>0.62312</cdr:x>
      <cdr:y>0.82259</cdr:y>
    </cdr:from>
    <cdr:to>
      <cdr:x>0.82682</cdr:x>
      <cdr:y>0.88141</cdr:y>
    </cdr:to>
    <cdr:sp macro="" textlink="">
      <cdr:nvSpPr>
        <cdr:cNvPr id="22" name="TextBox 21"/>
        <cdr:cNvSpPr txBox="1"/>
      </cdr:nvSpPr>
      <cdr:spPr>
        <a:xfrm xmlns:a="http://schemas.openxmlformats.org/drawingml/2006/main">
          <a:off x="5080569" y="4262346"/>
          <a:ext cx="1660848" cy="304781"/>
        </a:xfrm>
        <a:prstGeom xmlns:a="http://schemas.openxmlformats.org/drawingml/2006/main" prst="rect">
          <a:avLst/>
        </a:prstGeom>
        <a:effectLst xmlns:a="http://schemas.openxmlformats.org/drawingml/2006/main"/>
      </cdr:spPr>
      <cdr:txBody>
        <a:bodyPr xmlns:a="http://schemas.openxmlformats.org/drawingml/2006/main" vertOverflow="clip" wrap="square" rtlCol="0" anchor="ctr"/>
        <a:lstStyle xmlns:a="http://schemas.openxmlformats.org/drawingml/2006/main"/>
        <a:p xmlns:a="http://schemas.openxmlformats.org/drawingml/2006/main">
          <a:pPr algn="ctr"/>
          <a:r>
            <a:rPr lang="en-US" sz="1000" b="1" dirty="0">
              <a:solidFill>
                <a:schemeClr val="tx1">
                  <a:lumMod val="85000"/>
                  <a:lumOff val="15000"/>
                </a:schemeClr>
              </a:solidFill>
            </a:rPr>
            <a:t>RECOVERED F&amp;A</a:t>
          </a:r>
        </a:p>
      </cdr:txBody>
    </cdr:sp>
  </cdr:relSizeAnchor>
  <cdr:absSizeAnchor xmlns:cdr="http://schemas.openxmlformats.org/drawingml/2006/chartDrawing">
    <cdr:from>
      <cdr:x>0.91349</cdr:x>
      <cdr:y>0.54412</cdr:y>
    </cdr:from>
    <cdr:ext cx="426" cy="1400912"/>
    <cdr:cxnSp macro="">
      <cdr:nvCxnSpPr>
        <cdr:cNvPr id="4" name="Straight Arrow Connector 3">
          <a:extLst xmlns:a="http://schemas.openxmlformats.org/drawingml/2006/main">
            <a:ext uri="{FF2B5EF4-FFF2-40B4-BE49-F238E27FC236}">
              <a16:creationId xmlns:a16="http://schemas.microsoft.com/office/drawing/2014/main" id="{CC6B7465-213F-4E36-9B6F-C10BCEF7CDA6}"/>
            </a:ext>
          </a:extLst>
        </cdr:cNvPr>
        <cdr:cNvCxnSpPr/>
      </cdr:nvCxnSpPr>
      <cdr:spPr>
        <a:xfrm xmlns:a="http://schemas.openxmlformats.org/drawingml/2006/main">
          <a:off x="7448043" y="2819400"/>
          <a:ext cx="426" cy="1400912"/>
        </a:xfrm>
        <a:prstGeom xmlns:a="http://schemas.openxmlformats.org/drawingml/2006/main" prst="straightConnector1">
          <a:avLst/>
        </a:prstGeom>
        <a:noFill xmlns:a="http://schemas.openxmlformats.org/drawingml/2006/main"/>
        <a:ln xmlns:a="http://schemas.openxmlformats.org/drawingml/2006/main" w="25400" cap="flat" cmpd="sng" algn="ctr">
          <a:solidFill>
            <a:sysClr val="windowText" lastClr="000000">
              <a:lumMod val="85000"/>
              <a:lumOff val="15000"/>
            </a:sysClr>
          </a:solidFill>
          <a:prstDash val="solid"/>
          <a:miter lim="800000"/>
          <a:headEnd type="triangle" w="med" len="sm"/>
          <a:tailEnd type="triangle" w="med" len="sm"/>
        </a:ln>
        <a:effectLst xmlns:a="http://schemas.openxmlformats.org/drawingml/2006/main"/>
      </cdr:spPr>
    </cdr:cxnSp>
  </cdr:absSizeAnchor>
</c:userShapes>
</file>

<file path=ppt/drawings/drawing2.xml><?xml version="1.0" encoding="utf-8"?>
<c:userShapes xmlns:c="http://schemas.openxmlformats.org/drawingml/2006/chart">
  <cdr:relSizeAnchor xmlns:cdr="http://schemas.openxmlformats.org/drawingml/2006/chartDrawing">
    <cdr:from>
      <cdr:x>0.04326</cdr:x>
      <cdr:y>0.67739</cdr:y>
    </cdr:from>
    <cdr:to>
      <cdr:x>0.13022</cdr:x>
      <cdr:y>0.72544</cdr:y>
    </cdr:to>
    <cdr:sp macro="" textlink="">
      <cdr:nvSpPr>
        <cdr:cNvPr id="2" name="TextBox 1"/>
        <cdr:cNvSpPr txBox="1"/>
      </cdr:nvSpPr>
      <cdr:spPr>
        <a:xfrm xmlns:a="http://schemas.openxmlformats.org/drawingml/2006/main">
          <a:off x="369580" y="3316395"/>
          <a:ext cx="742980" cy="23524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100" b="1" dirty="0"/>
            <a:t>23,309</a:t>
          </a:r>
        </a:p>
      </cdr:txBody>
    </cdr:sp>
  </cdr:relSizeAnchor>
  <cdr:relSizeAnchor xmlns:cdr="http://schemas.openxmlformats.org/drawingml/2006/chartDrawing">
    <cdr:from>
      <cdr:x>0.87319</cdr:x>
      <cdr:y>0.34821</cdr:y>
    </cdr:from>
    <cdr:to>
      <cdr:x>0.96015</cdr:x>
      <cdr:y>0.39626</cdr:y>
    </cdr:to>
    <cdr:sp macro="" textlink="">
      <cdr:nvSpPr>
        <cdr:cNvPr id="3" name="TextBox 1"/>
        <cdr:cNvSpPr txBox="1"/>
      </cdr:nvSpPr>
      <cdr:spPr>
        <a:xfrm xmlns:a="http://schemas.openxmlformats.org/drawingml/2006/main">
          <a:off x="7460451" y="1704800"/>
          <a:ext cx="742980" cy="2352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100" b="1" dirty="0"/>
            <a:t>29,843</a:t>
          </a:r>
        </a:p>
      </cdr:txBody>
    </cdr:sp>
  </cdr:relSizeAnchor>
</c:userShapes>
</file>

<file path=ppt/drawings/drawing3.xml><?xml version="1.0" encoding="utf-8"?>
<c:userShapes xmlns:c="http://schemas.openxmlformats.org/drawingml/2006/chart">
  <cdr:relSizeAnchor xmlns:cdr="http://schemas.openxmlformats.org/drawingml/2006/chartDrawing">
    <cdr:from>
      <cdr:x>0.91629</cdr:x>
      <cdr:y>0.17507</cdr:y>
    </cdr:from>
    <cdr:to>
      <cdr:x>1</cdr:x>
      <cdr:y>0.22631</cdr:y>
    </cdr:to>
    <cdr:sp macro="" textlink="">
      <cdr:nvSpPr>
        <cdr:cNvPr id="2" name="TextBox 2"/>
        <cdr:cNvSpPr txBox="1"/>
      </cdr:nvSpPr>
      <cdr:spPr>
        <a:xfrm xmlns:a="http://schemas.openxmlformats.org/drawingml/2006/main">
          <a:off x="7121757" y="893804"/>
          <a:ext cx="650643"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100" b="1" dirty="0"/>
            <a:t>$24,261</a:t>
          </a:r>
        </a:p>
      </cdr:txBody>
    </cdr:sp>
  </cdr:relSizeAnchor>
  <cdr:relSizeAnchor xmlns:cdr="http://schemas.openxmlformats.org/drawingml/2006/chartDrawing">
    <cdr:from>
      <cdr:x>0.86645</cdr:x>
      <cdr:y>0.26973</cdr:y>
    </cdr:from>
    <cdr:to>
      <cdr:x>1</cdr:x>
      <cdr:y>0.32097</cdr:y>
    </cdr:to>
    <cdr:sp macro="" textlink="">
      <cdr:nvSpPr>
        <cdr:cNvPr id="3" name="TextBox 2"/>
        <cdr:cNvSpPr txBox="1"/>
      </cdr:nvSpPr>
      <cdr:spPr>
        <a:xfrm xmlns:a="http://schemas.openxmlformats.org/drawingml/2006/main">
          <a:off x="6734433" y="1377091"/>
          <a:ext cx="1037967"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100" b="1" dirty="0">
              <a:solidFill>
                <a:srgbClr val="FF0000"/>
              </a:solidFill>
            </a:rPr>
            <a:t>$129,199,447</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2DCBE0-A210-4D0F-A8B6-82EC541104CC}" type="datetimeFigureOut">
              <a:rPr lang="en-US" smtClean="0"/>
              <a:t>10/5/2020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8F166F-32C0-4683-83B1-4917986479B4}" type="slidenum">
              <a:rPr lang="en-US" smtClean="0"/>
              <a:t>‹#›</a:t>
            </a:fld>
            <a:endParaRPr lang="en-US"/>
          </a:p>
        </p:txBody>
      </p:sp>
    </p:spTree>
    <p:extLst>
      <p:ext uri="{BB962C8B-B14F-4D97-AF65-F5344CB8AC3E}">
        <p14:creationId xmlns:p14="http://schemas.microsoft.com/office/powerpoint/2010/main" val="3253583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977460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black"/>
                </a:solidFill>
              </a:rPr>
              <a:t>File:  IPEDS_Data for 2019 Full Deck 2018_0731</a:t>
            </a:r>
          </a:p>
          <a:p>
            <a:endParaRPr lang="en-US" dirty="0"/>
          </a:p>
        </p:txBody>
      </p:sp>
    </p:spTree>
    <p:extLst>
      <p:ext uri="{BB962C8B-B14F-4D97-AF65-F5344CB8AC3E}">
        <p14:creationId xmlns:p14="http://schemas.microsoft.com/office/powerpoint/2010/main" val="695735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Tree>
    <p:extLst>
      <p:ext uri="{BB962C8B-B14F-4D97-AF65-F5344CB8AC3E}">
        <p14:creationId xmlns:p14="http://schemas.microsoft.com/office/powerpoint/2010/main" val="3139868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40940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Includes UOEXT Appropriations</a:t>
            </a:r>
          </a:p>
          <a:p>
            <a:endParaRPr lang="en-US" b="1" baseline="0" dirty="0"/>
          </a:p>
          <a:p>
            <a:r>
              <a:rPr lang="en-US" b="1" baseline="0" dirty="0"/>
              <a:t>2001 Inflation Adjusted Funding/FTE = 17,137</a:t>
            </a:r>
          </a:p>
          <a:p>
            <a:r>
              <a:rPr lang="en-US" b="1" baseline="0" dirty="0"/>
              <a:t>2018 Inflation Adjusted Funding/FTE = 24,261</a:t>
            </a:r>
          </a:p>
          <a:p>
            <a:r>
              <a:rPr lang="en-US" b="1" baseline="0" dirty="0"/>
              <a:t>2018 Current Revenue/FTE = 19,412</a:t>
            </a:r>
          </a:p>
          <a:p>
            <a:r>
              <a:rPr lang="en-US" b="1" baseline="0" dirty="0"/>
              <a:t>2018 Inflation Adjusted Funding Shortfall = 129,199,447</a:t>
            </a:r>
          </a:p>
          <a:p>
            <a:endParaRPr lang="en-US" b="1" baseline="0" dirty="0"/>
          </a:p>
        </p:txBody>
      </p:sp>
    </p:spTree>
    <p:extLst>
      <p:ext uri="{BB962C8B-B14F-4D97-AF65-F5344CB8AC3E}">
        <p14:creationId xmlns:p14="http://schemas.microsoft.com/office/powerpoint/2010/main" val="2527566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File:</a:t>
            </a:r>
            <a:r>
              <a:rPr lang="en-US" baseline="0" dirty="0"/>
              <a:t>  Snapshot Basedata Original 2018_0727</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6EB14A-9260-4152-B614-7C8315D34CF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71404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File:</a:t>
            </a:r>
            <a:r>
              <a:rPr lang="en-US" baseline="0" dirty="0"/>
              <a:t>  Snapshot Basedata Original 2018_0815</a:t>
            </a:r>
            <a:endParaRPr lang="en-US" dirty="0"/>
          </a:p>
          <a:p>
            <a:endParaRPr lang="en-US" dirty="0"/>
          </a:p>
        </p:txBody>
      </p:sp>
    </p:spTree>
    <p:extLst>
      <p:ext uri="{BB962C8B-B14F-4D97-AF65-F5344CB8AC3E}">
        <p14:creationId xmlns:p14="http://schemas.microsoft.com/office/powerpoint/2010/main" val="3500743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File:</a:t>
            </a:r>
            <a:r>
              <a:rPr lang="en-US" baseline="0" dirty="0"/>
              <a:t>  Snapshot Basedata Original 2018_0727</a:t>
            </a:r>
            <a:endParaRPr lang="en-US" dirty="0"/>
          </a:p>
          <a:p>
            <a:endParaRPr lang="en-US" dirty="0"/>
          </a:p>
        </p:txBody>
      </p:sp>
    </p:spTree>
    <p:extLst>
      <p:ext uri="{BB962C8B-B14F-4D97-AF65-F5344CB8AC3E}">
        <p14:creationId xmlns:p14="http://schemas.microsoft.com/office/powerpoint/2010/main" val="1636319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File:</a:t>
            </a:r>
            <a:r>
              <a:rPr lang="en-US" baseline="0" dirty="0"/>
              <a:t>  Snapshot Basedata Original 2018_0727</a:t>
            </a:r>
            <a:endParaRPr lang="en-US" dirty="0"/>
          </a:p>
          <a:p>
            <a:endParaRPr lang="en-US" dirty="0"/>
          </a:p>
        </p:txBody>
      </p:sp>
    </p:spTree>
    <p:extLst>
      <p:ext uri="{BB962C8B-B14F-4D97-AF65-F5344CB8AC3E}">
        <p14:creationId xmlns:p14="http://schemas.microsoft.com/office/powerpoint/2010/main" val="460166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dirty="0"/>
              <a:t>File: GRA_Breakdown</a:t>
            </a:r>
            <a:r>
              <a:rPr lang="en-US" baseline="0" dirty="0"/>
              <a:t> COLUM_UOEXT 2018_0730, 2019 budgeted.  </a:t>
            </a:r>
            <a:r>
              <a:rPr lang="en-US" b="1" baseline="0" dirty="0"/>
              <a:t>Includes all years.  Includes COLUM/UOEXT FA and State Appropriations.  </a:t>
            </a:r>
          </a:p>
          <a:p>
            <a:pPr eaLnBrk="1" hangingPunct="1"/>
            <a:endParaRPr lang="en-US" b="1"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5M decrease in Indirect Cost from FY18 actuals to FY19 budgeted.  6M State Appropriation increase from FY18 actuals to FY19 budgeted.  25M decrease in tuition and supplemental fees from FY2018 actuals to FY2019 budgeted</a:t>
            </a:r>
            <a:endParaRPr lang="en-US" baseline="0" dirty="0"/>
          </a:p>
          <a:p>
            <a:pPr eaLnBrk="1" hangingPunct="1"/>
            <a:endParaRPr lang="en-US" baseline="0" dirty="0"/>
          </a:p>
        </p:txBody>
      </p:sp>
    </p:spTree>
    <p:extLst>
      <p:ext uri="{BB962C8B-B14F-4D97-AF65-F5344CB8AC3E}">
        <p14:creationId xmlns:p14="http://schemas.microsoft.com/office/powerpoint/2010/main" val="29291093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28% increase in head count from 2001 to 2018.  </a:t>
            </a:r>
          </a:p>
          <a:p>
            <a:endParaRPr lang="en-US" b="1" baseline="0" dirty="0"/>
          </a:p>
        </p:txBody>
      </p:sp>
    </p:spTree>
    <p:extLst>
      <p:ext uri="{BB962C8B-B14F-4D97-AF65-F5344CB8AC3E}">
        <p14:creationId xmlns:p14="http://schemas.microsoft.com/office/powerpoint/2010/main" val="243823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Fall</a:t>
            </a:r>
            <a:r>
              <a:rPr lang="en-US" baseline="0" dirty="0"/>
              <a:t> Semester 2018 is budgeted State Appropriation. </a:t>
            </a:r>
          </a:p>
          <a:p>
            <a:endParaRPr lang="en-US" baseline="0" dirty="0"/>
          </a:p>
          <a:p>
            <a:r>
              <a:rPr lang="en-US" dirty="0"/>
              <a:t>CPI increased 3%</a:t>
            </a:r>
            <a:r>
              <a:rPr lang="en-US" baseline="0" dirty="0"/>
              <a:t> from 2018 to 2019.  State appropriations increased by 6M from 2018 to 2019.  Projected headcount for 2019 is 29,843.</a:t>
            </a:r>
          </a:p>
          <a:p>
            <a:endParaRPr lang="en-US" baseline="0" dirty="0"/>
          </a:p>
        </p:txBody>
      </p:sp>
      <p:sp>
        <p:nvSpPr>
          <p:cNvPr id="4" name="Slide Number Placeholder 3"/>
          <p:cNvSpPr>
            <a:spLocks noGrp="1"/>
          </p:cNvSpPr>
          <p:nvPr>
            <p:ph type="sldNum" sz="quarter" idx="10"/>
          </p:nvPr>
        </p:nvSpPr>
        <p:spPr/>
        <p:txBody>
          <a:bodyPr/>
          <a:lstStyle/>
          <a:p>
            <a:fld id="{145CA4B0-708C-4917-87C6-7F0E731128BA}"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2037885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024194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374133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42672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255222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1338113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138292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3496172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3705569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2170728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392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3035227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930799-95F5-48C2-AC79-85DEB625CD18}" type="datetimeFigureOut">
              <a:rPr lang="en-US" smtClean="0"/>
              <a:pPr/>
              <a:t>10/5/2020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B20E0D-9298-4661-A04B-7C8674AF4A23}" type="slidenum">
              <a:rPr lang="en-US" smtClean="0"/>
              <a:pPr/>
              <a:t>‹#›</a:t>
            </a:fld>
            <a:endParaRPr lang="en-US" dirty="0"/>
          </a:p>
        </p:txBody>
      </p:sp>
    </p:spTree>
    <p:extLst>
      <p:ext uri="{BB962C8B-B14F-4D97-AF65-F5344CB8AC3E}">
        <p14:creationId xmlns:p14="http://schemas.microsoft.com/office/powerpoint/2010/main" val="1312683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30799-95F5-48C2-AC79-85DEB625CD18}" type="datetimeFigureOut">
              <a:rPr lang="en-US" smtClean="0"/>
              <a:pPr/>
              <a:t>10/5/2020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20E0D-9298-4661-A04B-7C8674AF4A23}" type="slidenum">
              <a:rPr lang="en-US" smtClean="0"/>
              <a:pPr/>
              <a:t>‹#›</a:t>
            </a:fld>
            <a:endParaRPr lang="en-US" dirty="0"/>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17418"/>
            <a:ext cx="9170126" cy="6875417"/>
          </a:xfrm>
          <a:prstGeom prst="rect">
            <a:avLst/>
          </a:prstGeom>
        </p:spPr>
      </p:pic>
    </p:spTree>
    <p:extLst>
      <p:ext uri="{BB962C8B-B14F-4D97-AF65-F5344CB8AC3E}">
        <p14:creationId xmlns:p14="http://schemas.microsoft.com/office/powerpoint/2010/main" val="21282127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6769C2-B63E-4C1F-BCCA-0F01F5A062F4}"/>
              </a:ext>
            </a:extLst>
          </p:cNvPr>
          <p:cNvSpPr/>
          <p:nvPr/>
        </p:nvSpPr>
        <p:spPr>
          <a:xfrm>
            <a:off x="222738" y="1312985"/>
            <a:ext cx="8768862" cy="542778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itle 3"/>
          <p:cNvSpPr>
            <a:spLocks noGrp="1"/>
          </p:cNvSpPr>
          <p:nvPr>
            <p:ph type="ctrTitle"/>
          </p:nvPr>
        </p:nvSpPr>
        <p:spPr>
          <a:xfrm>
            <a:off x="720969" y="2374234"/>
            <a:ext cx="7772400" cy="2526406"/>
          </a:xfrm>
        </p:spPr>
        <p:txBody>
          <a:bodyPr>
            <a:normAutofit/>
          </a:bodyPr>
          <a:lstStyle/>
          <a:p>
            <a:r>
              <a:rPr lang="en-US" sz="7200" dirty="0">
                <a:solidFill>
                  <a:srgbClr val="E8AE10"/>
                </a:solidFill>
                <a:latin typeface="Cambria" pitchFamily="18" charset="0"/>
                <a:ea typeface="Malgun Gothic" pitchFamily="34" charset="-127"/>
                <a:cs typeface="Times New Roman" pitchFamily="18" charset="0"/>
              </a:rPr>
              <a:t>Mizzou FY19</a:t>
            </a:r>
            <a:br>
              <a:rPr lang="en-US" sz="7200" dirty="0">
                <a:solidFill>
                  <a:srgbClr val="E8AE10"/>
                </a:solidFill>
                <a:latin typeface="Cambria" pitchFamily="18" charset="0"/>
                <a:ea typeface="Malgun Gothic" pitchFamily="34" charset="-127"/>
                <a:cs typeface="Times New Roman" pitchFamily="18" charset="0"/>
              </a:rPr>
            </a:br>
            <a:r>
              <a:rPr lang="en-US" sz="7200" dirty="0">
                <a:solidFill>
                  <a:srgbClr val="E8AE10"/>
                </a:solidFill>
                <a:latin typeface="Cambria" pitchFamily="18" charset="0"/>
                <a:ea typeface="Malgun Gothic" pitchFamily="34" charset="-127"/>
                <a:cs typeface="Times New Roman" pitchFamily="18" charset="0"/>
              </a:rPr>
              <a:t>Finances</a:t>
            </a:r>
            <a:endParaRPr lang="en-US" sz="7200" dirty="0">
              <a:solidFill>
                <a:schemeClr val="bg1"/>
              </a:solidFill>
              <a:latin typeface="Cambria" pitchFamily="18" charset="0"/>
              <a:ea typeface="Malgun Gothic" pitchFamily="34" charset="-127"/>
              <a:cs typeface="Times New Roman" pitchFamily="18" charset="0"/>
            </a:endParaRPr>
          </a:p>
        </p:txBody>
      </p:sp>
      <p:sp>
        <p:nvSpPr>
          <p:cNvPr id="3" name="TextBox 2"/>
          <p:cNvSpPr txBox="1"/>
          <p:nvPr/>
        </p:nvSpPr>
        <p:spPr>
          <a:xfrm>
            <a:off x="685800" y="5961888"/>
            <a:ext cx="777240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http://mubudget.missouri.edu/</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21278" y="5063161"/>
            <a:ext cx="7284522" cy="308759"/>
          </a:xfrm>
          <a:prstGeom prst="rect">
            <a:avLst/>
          </a:prstGeom>
          <a:solidFill>
            <a:srgbClr val="E8AE10"/>
          </a:solidFill>
          <a:ln>
            <a:noFill/>
          </a:ln>
          <a:effectLst>
            <a:outerShdw blurRad="50800" dist="38100" dir="2700000" algn="tl"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457200" y="152400"/>
            <a:ext cx="8229600" cy="1115291"/>
          </a:xfrm>
        </p:spPr>
        <p:txBody>
          <a:bodyPr>
            <a:normAutofit/>
          </a:bodyPr>
          <a:lstStyle/>
          <a:p>
            <a:pPr lvl="0"/>
            <a:r>
              <a:rPr lang="en-US" sz="3200" kern="0" dirty="0"/>
              <a:t>Tuition &amp; Fee Comparison</a:t>
            </a:r>
            <a:br>
              <a:rPr lang="en-US" sz="4000" kern="0" dirty="0"/>
            </a:br>
            <a:r>
              <a:rPr lang="en-US" sz="1600" kern="0" dirty="0"/>
              <a:t>Resident Undergraduate, 2017 – 2018</a:t>
            </a:r>
            <a:br>
              <a:rPr lang="en-US" sz="2200" kern="0" dirty="0"/>
            </a:br>
            <a:endParaRPr lang="en-US" sz="1000" dirty="0"/>
          </a:p>
        </p:txBody>
      </p:sp>
      <p:sp>
        <p:nvSpPr>
          <p:cNvPr id="8" name="Content Placeholder 5"/>
          <p:cNvSpPr>
            <a:spLocks noGrp="1"/>
          </p:cNvSpPr>
          <p:nvPr>
            <p:ph idx="1"/>
          </p:nvPr>
        </p:nvSpPr>
        <p:spPr>
          <a:xfrm>
            <a:off x="1300355" y="2062869"/>
            <a:ext cx="5405245" cy="4342413"/>
          </a:xfrm>
        </p:spPr>
        <p:txBody>
          <a:bodyPr/>
          <a:lstStyle/>
          <a:p>
            <a:pPr marL="0" indent="0">
              <a:spcBef>
                <a:spcPts val="0"/>
              </a:spcBef>
              <a:spcAft>
                <a:spcPts val="0"/>
              </a:spcAft>
              <a:buNone/>
            </a:pPr>
            <a:endParaRPr lang="en-US" sz="1800" dirty="0"/>
          </a:p>
          <a:p>
            <a:pPr marL="0" indent="0">
              <a:spcBef>
                <a:spcPts val="0"/>
              </a:spcBef>
              <a:spcAft>
                <a:spcPts val="600"/>
              </a:spcAft>
              <a:buNone/>
            </a:pPr>
            <a:r>
              <a:rPr lang="en-US" sz="1800" u="sng" dirty="0"/>
              <a:t>Institution</a:t>
            </a:r>
          </a:p>
          <a:p>
            <a:pPr marL="0" indent="0">
              <a:spcBef>
                <a:spcPts val="0"/>
              </a:spcBef>
              <a:spcAft>
                <a:spcPts val="0"/>
              </a:spcAft>
              <a:buNone/>
            </a:pPr>
            <a:r>
              <a:rPr lang="en-US" sz="1800" dirty="0"/>
              <a:t>AAU Public</a:t>
            </a:r>
          </a:p>
          <a:p>
            <a:pPr marL="0" indent="0">
              <a:spcBef>
                <a:spcPts val="0"/>
              </a:spcBef>
              <a:spcAft>
                <a:spcPts val="0"/>
              </a:spcAft>
              <a:buNone/>
            </a:pPr>
            <a:r>
              <a:rPr lang="en-US" sz="1800" dirty="0"/>
              <a:t>AAU Public &amp; Private</a:t>
            </a:r>
          </a:p>
          <a:p>
            <a:pPr marL="0" indent="0">
              <a:spcBef>
                <a:spcPts val="0"/>
              </a:spcBef>
              <a:spcAft>
                <a:spcPts val="0"/>
              </a:spcAft>
              <a:buNone/>
            </a:pPr>
            <a:r>
              <a:rPr lang="en-US" sz="1800" dirty="0"/>
              <a:t>SEC Public</a:t>
            </a:r>
          </a:p>
          <a:p>
            <a:pPr marL="0" indent="0">
              <a:spcBef>
                <a:spcPts val="0"/>
              </a:spcBef>
              <a:spcAft>
                <a:spcPts val="0"/>
              </a:spcAft>
              <a:buNone/>
            </a:pPr>
            <a:r>
              <a:rPr lang="en-US" sz="1800" dirty="0"/>
              <a:t>SEC Public &amp; Private </a:t>
            </a:r>
          </a:p>
          <a:p>
            <a:pPr marL="0" indent="0">
              <a:spcBef>
                <a:spcPts val="0"/>
              </a:spcBef>
              <a:spcAft>
                <a:spcPts val="0"/>
              </a:spcAft>
              <a:buNone/>
            </a:pPr>
            <a:r>
              <a:rPr lang="en-US" sz="1800" dirty="0"/>
              <a:t>Big Ten Public</a:t>
            </a:r>
          </a:p>
          <a:p>
            <a:pPr marL="0" indent="0">
              <a:spcBef>
                <a:spcPts val="0"/>
              </a:spcBef>
              <a:buNone/>
            </a:pPr>
            <a:r>
              <a:rPr lang="en-US" sz="1800" dirty="0"/>
              <a:t>Big Ten Public &amp; Private</a:t>
            </a:r>
          </a:p>
          <a:p>
            <a:pPr marL="0" indent="0">
              <a:spcBef>
                <a:spcPts val="0"/>
              </a:spcBef>
              <a:spcAft>
                <a:spcPts val="0"/>
              </a:spcAft>
              <a:buNone/>
            </a:pPr>
            <a:r>
              <a:rPr lang="en-US" sz="1800" dirty="0"/>
              <a:t>Big XII Public </a:t>
            </a:r>
          </a:p>
          <a:p>
            <a:pPr marL="0" indent="0">
              <a:spcBef>
                <a:spcPts val="0"/>
              </a:spcBef>
              <a:spcAft>
                <a:spcPts val="1200"/>
              </a:spcAft>
              <a:buNone/>
            </a:pPr>
            <a:r>
              <a:rPr lang="en-US" sz="1800" dirty="0"/>
              <a:t>Big XII Public &amp; Private</a:t>
            </a:r>
          </a:p>
          <a:p>
            <a:pPr marL="0" indent="0">
              <a:spcBef>
                <a:spcPts val="0"/>
              </a:spcBef>
              <a:spcAft>
                <a:spcPts val="1800"/>
              </a:spcAft>
              <a:buNone/>
            </a:pPr>
            <a:r>
              <a:rPr lang="en-US" sz="1800" dirty="0"/>
              <a:t>University of Missouri-Columbia</a:t>
            </a:r>
          </a:p>
          <a:p>
            <a:pPr marL="0" indent="0">
              <a:spcBef>
                <a:spcPts val="0"/>
              </a:spcBef>
              <a:spcAft>
                <a:spcPts val="1200"/>
              </a:spcAft>
              <a:buNone/>
            </a:pPr>
            <a:endParaRPr lang="en-US" sz="1800" dirty="0"/>
          </a:p>
          <a:p>
            <a:pPr marL="0" indent="0">
              <a:spcBef>
                <a:spcPts val="0"/>
              </a:spcBef>
              <a:spcAft>
                <a:spcPts val="0"/>
              </a:spcAft>
              <a:buNone/>
            </a:pPr>
            <a:endParaRPr lang="en-US" sz="1800" dirty="0"/>
          </a:p>
          <a:p>
            <a:pPr marL="0" indent="0">
              <a:spcBef>
                <a:spcPts val="0"/>
              </a:spcBef>
              <a:spcAft>
                <a:spcPts val="0"/>
              </a:spcAft>
              <a:buNone/>
            </a:pPr>
            <a:endParaRPr lang="en-US" sz="1800" dirty="0"/>
          </a:p>
        </p:txBody>
      </p:sp>
      <p:sp>
        <p:nvSpPr>
          <p:cNvPr id="9" name="Content Placeholder 5"/>
          <p:cNvSpPr txBox="1">
            <a:spLocks/>
          </p:cNvSpPr>
          <p:nvPr/>
        </p:nvSpPr>
        <p:spPr bwMode="auto">
          <a:xfrm>
            <a:off x="6965915" y="2060888"/>
            <a:ext cx="1196455" cy="4342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r" eaLnBrk="0" hangingPunct="0">
              <a:defRPr/>
            </a:pPr>
            <a:r>
              <a:rPr lang="en-US" b="1" dirty="0">
                <a:solidFill>
                  <a:prstClr val="black"/>
                </a:solidFill>
              </a:rPr>
              <a:t> </a:t>
            </a:r>
          </a:p>
          <a:p>
            <a:pPr algn="r" eaLnBrk="0" hangingPunct="0">
              <a:spcAft>
                <a:spcPts val="600"/>
              </a:spcAft>
              <a:defRPr/>
            </a:pPr>
            <a:r>
              <a:rPr lang="en-US" u="sng" dirty="0">
                <a:solidFill>
                  <a:prstClr val="black"/>
                </a:solidFill>
              </a:rPr>
              <a:t>Average</a:t>
            </a:r>
          </a:p>
          <a:p>
            <a:pPr algn="r" eaLnBrk="0" hangingPunct="0">
              <a:defRPr/>
            </a:pPr>
            <a:r>
              <a:rPr lang="en-US" dirty="0">
                <a:solidFill>
                  <a:prstClr val="black"/>
                </a:solidFill>
              </a:rPr>
              <a:t>$12,280</a:t>
            </a:r>
          </a:p>
          <a:p>
            <a:pPr algn="r" eaLnBrk="0" hangingPunct="0">
              <a:defRPr/>
            </a:pPr>
            <a:r>
              <a:rPr lang="en-US" dirty="0">
                <a:solidFill>
                  <a:prstClr val="black"/>
                </a:solidFill>
              </a:rPr>
              <a:t>$29,279</a:t>
            </a:r>
          </a:p>
          <a:p>
            <a:pPr algn="r" eaLnBrk="0" hangingPunct="0">
              <a:defRPr/>
            </a:pPr>
            <a:r>
              <a:rPr lang="en-US" dirty="0">
                <a:solidFill>
                  <a:prstClr val="black"/>
                </a:solidFill>
              </a:rPr>
              <a:t>$10,369</a:t>
            </a:r>
          </a:p>
          <a:p>
            <a:pPr algn="r" eaLnBrk="0" hangingPunct="0">
              <a:defRPr/>
            </a:pPr>
            <a:r>
              <a:rPr lang="en-US" dirty="0">
                <a:solidFill>
                  <a:prstClr val="black"/>
                </a:solidFill>
              </a:rPr>
              <a:t>$13,033</a:t>
            </a:r>
          </a:p>
          <a:p>
            <a:pPr algn="r" eaLnBrk="0" hangingPunct="0">
              <a:defRPr/>
            </a:pPr>
            <a:r>
              <a:rPr lang="en-US" dirty="0">
                <a:solidFill>
                  <a:prstClr val="black"/>
                </a:solidFill>
              </a:rPr>
              <a:t>$12,450</a:t>
            </a:r>
          </a:p>
          <a:p>
            <a:pPr algn="r" eaLnBrk="0" hangingPunct="0">
              <a:defRPr/>
            </a:pPr>
            <a:r>
              <a:rPr lang="en-US" dirty="0">
                <a:solidFill>
                  <a:prstClr val="black"/>
                </a:solidFill>
              </a:rPr>
              <a:t>$15,323</a:t>
            </a:r>
          </a:p>
          <a:p>
            <a:pPr algn="r" eaLnBrk="0" hangingPunct="0">
              <a:defRPr/>
            </a:pPr>
            <a:r>
              <a:rPr lang="en-US" dirty="0">
                <a:solidFill>
                  <a:prstClr val="black"/>
                </a:solidFill>
              </a:rPr>
              <a:t>$9,689 </a:t>
            </a:r>
          </a:p>
          <a:p>
            <a:pPr algn="r" eaLnBrk="0" hangingPunct="0">
              <a:spcAft>
                <a:spcPts val="1200"/>
              </a:spcAft>
              <a:defRPr/>
            </a:pPr>
            <a:r>
              <a:rPr lang="en-US" dirty="0">
                <a:solidFill>
                  <a:prstClr val="black"/>
                </a:solidFill>
              </a:rPr>
              <a:t>$16,606</a:t>
            </a:r>
          </a:p>
          <a:p>
            <a:pPr algn="r" eaLnBrk="0" hangingPunct="0">
              <a:spcAft>
                <a:spcPts val="1800"/>
              </a:spcAft>
              <a:defRPr/>
            </a:pPr>
            <a:r>
              <a:rPr lang="en-US" dirty="0">
                <a:solidFill>
                  <a:prstClr val="black"/>
                </a:solidFill>
              </a:rPr>
              <a:t>$9,787</a:t>
            </a:r>
          </a:p>
          <a:p>
            <a:pPr algn="r" eaLnBrk="0" hangingPunct="0">
              <a:spcAft>
                <a:spcPts val="1200"/>
              </a:spcAft>
              <a:defRPr/>
            </a:pPr>
            <a:endParaRPr lang="en-US" dirty="0">
              <a:solidFill>
                <a:prstClr val="black"/>
              </a:solidFill>
            </a:endParaRPr>
          </a:p>
          <a:p>
            <a:pPr algn="r" eaLnBrk="0" hangingPunct="0">
              <a:spcAft>
                <a:spcPts val="1200"/>
              </a:spcAft>
              <a:defRPr/>
            </a:pPr>
            <a:endParaRPr lang="en-US" dirty="0">
              <a:solidFill>
                <a:prstClr val="black"/>
              </a:solidFill>
            </a:endParaRPr>
          </a:p>
          <a:p>
            <a:pPr algn="r" eaLnBrk="0" hangingPunct="0">
              <a:spcAft>
                <a:spcPts val="1200"/>
              </a:spcAft>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p:txBody>
      </p:sp>
      <p:sp>
        <p:nvSpPr>
          <p:cNvPr id="10" name="Content Placeholder 5"/>
          <p:cNvSpPr txBox="1">
            <a:spLocks/>
          </p:cNvSpPr>
          <p:nvPr/>
        </p:nvSpPr>
        <p:spPr bwMode="auto">
          <a:xfrm>
            <a:off x="5844520" y="2046034"/>
            <a:ext cx="1197864" cy="4342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r" eaLnBrk="0" hangingPunct="0">
              <a:defRPr/>
            </a:pPr>
            <a:r>
              <a:rPr lang="en-US" dirty="0">
                <a:solidFill>
                  <a:prstClr val="black"/>
                </a:solidFill>
              </a:rPr>
              <a:t> </a:t>
            </a:r>
          </a:p>
          <a:p>
            <a:pPr algn="r" eaLnBrk="0" hangingPunct="0">
              <a:spcAft>
                <a:spcPts val="600"/>
              </a:spcAft>
              <a:defRPr/>
            </a:pPr>
            <a:r>
              <a:rPr lang="en-US" u="sng" dirty="0">
                <a:solidFill>
                  <a:prstClr val="black"/>
                </a:solidFill>
              </a:rPr>
              <a:t>Lowest</a:t>
            </a:r>
          </a:p>
          <a:p>
            <a:pPr algn="r" eaLnBrk="0" hangingPunct="0">
              <a:defRPr/>
            </a:pPr>
            <a:r>
              <a:rPr lang="en-US" dirty="0">
                <a:solidFill>
                  <a:prstClr val="black"/>
                </a:solidFill>
              </a:rPr>
              <a:t>$6,381</a:t>
            </a:r>
          </a:p>
          <a:p>
            <a:pPr algn="r" eaLnBrk="0" hangingPunct="0">
              <a:defRPr/>
            </a:pPr>
            <a:r>
              <a:rPr lang="en-US" dirty="0">
                <a:solidFill>
                  <a:prstClr val="black"/>
                </a:solidFill>
              </a:rPr>
              <a:t>$6,381</a:t>
            </a:r>
          </a:p>
          <a:p>
            <a:pPr algn="r" eaLnBrk="0" hangingPunct="0">
              <a:defRPr/>
            </a:pPr>
            <a:r>
              <a:rPr lang="en-US" dirty="0">
                <a:solidFill>
                  <a:prstClr val="black"/>
                </a:solidFill>
              </a:rPr>
              <a:t>$6,381</a:t>
            </a:r>
          </a:p>
          <a:p>
            <a:pPr algn="r" eaLnBrk="0" hangingPunct="0">
              <a:defRPr/>
            </a:pPr>
            <a:r>
              <a:rPr lang="en-US" dirty="0">
                <a:solidFill>
                  <a:prstClr val="black"/>
                </a:solidFill>
              </a:rPr>
              <a:t>$6,381</a:t>
            </a:r>
          </a:p>
          <a:p>
            <a:pPr algn="r" eaLnBrk="0" hangingPunct="0">
              <a:defRPr/>
            </a:pPr>
            <a:r>
              <a:rPr lang="en-US" dirty="0">
                <a:solidFill>
                  <a:prstClr val="black"/>
                </a:solidFill>
              </a:rPr>
              <a:t>$8,965</a:t>
            </a:r>
          </a:p>
          <a:p>
            <a:pPr algn="r" eaLnBrk="0" hangingPunct="0">
              <a:defRPr/>
            </a:pPr>
            <a:r>
              <a:rPr lang="en-US" dirty="0">
                <a:solidFill>
                  <a:prstClr val="black"/>
                </a:solidFill>
              </a:rPr>
              <a:t>$8,965</a:t>
            </a:r>
          </a:p>
          <a:p>
            <a:pPr algn="r" eaLnBrk="0" hangingPunct="0">
              <a:defRPr/>
            </a:pPr>
            <a:r>
              <a:rPr lang="en-US" dirty="0">
                <a:solidFill>
                  <a:prstClr val="black"/>
                </a:solidFill>
              </a:rPr>
              <a:t>$8,376 </a:t>
            </a:r>
          </a:p>
          <a:p>
            <a:pPr algn="r" eaLnBrk="0" hangingPunct="0">
              <a:defRPr/>
            </a:pPr>
            <a:r>
              <a:rPr lang="en-US" dirty="0">
                <a:solidFill>
                  <a:prstClr val="black"/>
                </a:solidFill>
              </a:rPr>
              <a:t>$8,376</a:t>
            </a: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p:txBody>
      </p:sp>
      <p:sp>
        <p:nvSpPr>
          <p:cNvPr id="11" name="Content Placeholder 5"/>
          <p:cNvSpPr txBox="1">
            <a:spLocks/>
          </p:cNvSpPr>
          <p:nvPr/>
        </p:nvSpPr>
        <p:spPr bwMode="auto">
          <a:xfrm>
            <a:off x="4724444" y="2058913"/>
            <a:ext cx="1197864" cy="4342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r" eaLnBrk="0" hangingPunct="0">
              <a:defRPr/>
            </a:pPr>
            <a:r>
              <a:rPr lang="en-US" dirty="0">
                <a:solidFill>
                  <a:prstClr val="black"/>
                </a:solidFill>
              </a:rPr>
              <a:t> </a:t>
            </a:r>
          </a:p>
          <a:p>
            <a:pPr algn="r" eaLnBrk="0" hangingPunct="0">
              <a:spcAft>
                <a:spcPts val="600"/>
              </a:spcAft>
              <a:defRPr/>
            </a:pPr>
            <a:r>
              <a:rPr lang="en-US" u="sng" dirty="0">
                <a:solidFill>
                  <a:prstClr val="black"/>
                </a:solidFill>
              </a:rPr>
              <a:t>Highest</a:t>
            </a:r>
          </a:p>
          <a:p>
            <a:pPr algn="r" eaLnBrk="0" hangingPunct="0">
              <a:defRPr/>
            </a:pPr>
            <a:r>
              <a:rPr lang="en-US" dirty="0">
                <a:solidFill>
                  <a:prstClr val="black"/>
                </a:solidFill>
              </a:rPr>
              <a:t>$19,080</a:t>
            </a:r>
          </a:p>
          <a:p>
            <a:pPr algn="r" eaLnBrk="0" hangingPunct="0">
              <a:defRPr/>
            </a:pPr>
            <a:r>
              <a:rPr lang="en-US" dirty="0">
                <a:solidFill>
                  <a:prstClr val="black"/>
                </a:solidFill>
              </a:rPr>
              <a:t>$57,208</a:t>
            </a:r>
          </a:p>
          <a:p>
            <a:pPr algn="r" eaLnBrk="0" hangingPunct="0">
              <a:defRPr/>
            </a:pPr>
            <a:r>
              <a:rPr lang="en-US" dirty="0">
                <a:solidFill>
                  <a:prstClr val="black"/>
                </a:solidFill>
              </a:rPr>
              <a:t>$12,970</a:t>
            </a:r>
          </a:p>
          <a:p>
            <a:pPr algn="r" eaLnBrk="0" hangingPunct="0">
              <a:defRPr/>
            </a:pPr>
            <a:r>
              <a:rPr lang="en-US" dirty="0">
                <a:solidFill>
                  <a:prstClr val="black"/>
                </a:solidFill>
              </a:rPr>
              <a:t>$47,664</a:t>
            </a:r>
          </a:p>
          <a:p>
            <a:pPr algn="r" eaLnBrk="0" hangingPunct="0">
              <a:defRPr/>
            </a:pPr>
            <a:r>
              <a:rPr lang="en-US" dirty="0">
                <a:solidFill>
                  <a:prstClr val="black"/>
                </a:solidFill>
              </a:rPr>
              <a:t>$18,436</a:t>
            </a:r>
          </a:p>
          <a:p>
            <a:pPr algn="r" eaLnBrk="0" hangingPunct="0">
              <a:defRPr/>
            </a:pPr>
            <a:r>
              <a:rPr lang="en-US" dirty="0">
                <a:solidFill>
                  <a:prstClr val="black"/>
                </a:solidFill>
              </a:rPr>
              <a:t>$52,678</a:t>
            </a:r>
          </a:p>
          <a:p>
            <a:pPr algn="r" eaLnBrk="0" hangingPunct="0">
              <a:defRPr/>
            </a:pPr>
            <a:r>
              <a:rPr lang="en-US" dirty="0">
                <a:solidFill>
                  <a:prstClr val="black"/>
                </a:solidFill>
              </a:rPr>
              <a:t>$11,538</a:t>
            </a:r>
          </a:p>
          <a:p>
            <a:pPr algn="r" eaLnBrk="0" hangingPunct="0">
              <a:defRPr/>
            </a:pPr>
            <a:r>
              <a:rPr lang="en-US" dirty="0">
                <a:solidFill>
                  <a:prstClr val="black"/>
                </a:solidFill>
              </a:rPr>
              <a:t>$44,760</a:t>
            </a:r>
          </a:p>
          <a:p>
            <a:pPr algn="r" eaLnBrk="0" hangingPunct="0">
              <a:spcAft>
                <a:spcPts val="1200"/>
              </a:spcAft>
              <a:defRPr/>
            </a:pPr>
            <a:endParaRPr lang="en-US" dirty="0">
              <a:solidFill>
                <a:prstClr val="black"/>
              </a:solidFill>
            </a:endParaRPr>
          </a:p>
          <a:p>
            <a:pPr algn="r" eaLnBrk="0" hangingPunct="0">
              <a:spcAft>
                <a:spcPts val="1200"/>
              </a:spcAft>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p:txBody>
      </p:sp>
      <p:sp>
        <p:nvSpPr>
          <p:cNvPr id="12" name="TextBox 11"/>
          <p:cNvSpPr txBox="1"/>
          <p:nvPr/>
        </p:nvSpPr>
        <p:spPr>
          <a:xfrm>
            <a:off x="4972728" y="2010413"/>
            <a:ext cx="3124199" cy="369332"/>
          </a:xfrm>
          <a:prstGeom prst="rect">
            <a:avLst/>
          </a:prstGeom>
          <a:noFill/>
        </p:spPr>
        <p:txBody>
          <a:bodyPr wrap="square" rtlCol="0">
            <a:spAutoFit/>
          </a:bodyPr>
          <a:lstStyle/>
          <a:p>
            <a:pPr algn="ctr"/>
            <a:r>
              <a:rPr lang="en-US" dirty="0">
                <a:solidFill>
                  <a:prstClr val="black"/>
                </a:solidFill>
              </a:rPr>
              <a:t>Combined Tuition &amp; Fees</a:t>
            </a:r>
          </a:p>
        </p:txBody>
      </p:sp>
      <p:sp>
        <p:nvSpPr>
          <p:cNvPr id="15" name="Rectangle 14"/>
          <p:cNvSpPr/>
          <p:nvPr/>
        </p:nvSpPr>
        <p:spPr>
          <a:xfrm>
            <a:off x="742949" y="6049716"/>
            <a:ext cx="8162925" cy="400110"/>
          </a:xfrm>
          <a:prstGeom prst="rect">
            <a:avLst/>
          </a:prstGeom>
        </p:spPr>
        <p:txBody>
          <a:bodyPr wrap="square">
            <a:spAutoFit/>
          </a:bodyPr>
          <a:lstStyle/>
          <a:p>
            <a:r>
              <a:rPr lang="en-US" sz="1000" dirty="0">
                <a:solidFill>
                  <a:prstClr val="black"/>
                </a:solidFill>
              </a:rPr>
              <a:t>Source: IPEDS data center:  https://nces.ed.gov/ipeds/datacenter/Annual Academic Year Tuition and Required Fees 2017-18 (Undergraduate, Resident) </a:t>
            </a:r>
          </a:p>
          <a:p>
            <a:r>
              <a:rPr lang="en-US" sz="1000" dirty="0">
                <a:solidFill>
                  <a:prstClr val="black"/>
                </a:solidFill>
              </a:rPr>
              <a:t>             </a:t>
            </a:r>
          </a:p>
        </p:txBody>
      </p:sp>
    </p:spTree>
    <p:extLst>
      <p:ext uri="{BB962C8B-B14F-4D97-AF65-F5344CB8AC3E}">
        <p14:creationId xmlns:p14="http://schemas.microsoft.com/office/powerpoint/2010/main" val="3424478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a:t>FY2018 State Appropriations for Higher Ed</a:t>
            </a:r>
            <a:br>
              <a:rPr lang="en-US" dirty="0"/>
            </a:br>
            <a:r>
              <a:rPr lang="en-US" sz="2700" dirty="0"/>
              <a:t>Per Capita</a:t>
            </a:r>
            <a:br>
              <a:rPr lang="en-US" sz="2700" dirty="0"/>
            </a:br>
            <a:r>
              <a:rPr lang="en-US" sz="2200" dirty="0"/>
              <a:t> </a:t>
            </a:r>
          </a:p>
        </p:txBody>
      </p:sp>
      <p:graphicFrame>
        <p:nvGraphicFramePr>
          <p:cNvPr id="5" name="Content Placeholder 4"/>
          <p:cNvGraphicFramePr>
            <a:graphicFrameLocks noGrp="1"/>
          </p:cNvGraphicFramePr>
          <p:nvPr>
            <p:ph idx="1"/>
          </p:nvPr>
        </p:nvGraphicFramePr>
        <p:xfrm>
          <a:off x="960120" y="1828800"/>
          <a:ext cx="803148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2"/>
          <p:cNvSpPr txBox="1">
            <a:spLocks/>
          </p:cNvSpPr>
          <p:nvPr/>
        </p:nvSpPr>
        <p:spPr>
          <a:xfrm>
            <a:off x="1063665" y="6577671"/>
            <a:ext cx="7653528" cy="320040"/>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a:ea typeface="+mn-ea"/>
                <a:cs typeface="+mn-cs"/>
              </a:rPr>
              <a:t>*Information obtained from the </a:t>
            </a:r>
            <a:r>
              <a:rPr kumimoji="0" lang="en-US" sz="1000" b="0" i="1" u="none" strike="noStrike" kern="1200" cap="none" spc="0" normalizeH="0" baseline="0" noProof="0" dirty="0">
                <a:ln>
                  <a:noFill/>
                </a:ln>
                <a:solidFill>
                  <a:prstClr val="black"/>
                </a:solidFill>
                <a:effectLst/>
                <a:uLnTx/>
                <a:uFillTx/>
                <a:latin typeface="Calibri"/>
                <a:ea typeface="+mn-ea"/>
                <a:cs typeface="+mn-cs"/>
              </a:rPr>
              <a:t>Grapevine Report </a:t>
            </a:r>
            <a:r>
              <a:rPr kumimoji="0" lang="en-US" sz="1000" b="0" i="0" u="none" strike="noStrike" kern="1200" cap="none" spc="0" normalizeH="0" baseline="0" noProof="0" dirty="0">
                <a:ln>
                  <a:noFill/>
                </a:ln>
                <a:solidFill>
                  <a:prstClr val="black"/>
                </a:solidFill>
                <a:effectLst/>
                <a:uLnTx/>
                <a:uFillTx/>
                <a:latin typeface="Calibri"/>
                <a:ea typeface="+mn-ea"/>
                <a:cs typeface="+mn-cs"/>
              </a:rPr>
              <a:t>published by Illinois State University</a:t>
            </a:r>
          </a:p>
        </p:txBody>
      </p:sp>
    </p:spTree>
    <p:extLst>
      <p:ext uri="{BB962C8B-B14F-4D97-AF65-F5344CB8AC3E}">
        <p14:creationId xmlns:p14="http://schemas.microsoft.com/office/powerpoint/2010/main" val="194119022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a:t>FY2018 State Appropriations for Higher Ed</a:t>
            </a:r>
            <a:br>
              <a:rPr lang="en-US" sz="2800" dirty="0"/>
            </a:br>
            <a:r>
              <a:rPr lang="en-US" sz="2700" dirty="0"/>
              <a:t>Per $1,000 in Personal Income</a:t>
            </a:r>
            <a:br>
              <a:rPr lang="en-US" sz="2700" dirty="0"/>
            </a:br>
            <a:r>
              <a:rPr lang="en-US" sz="2200" dirty="0"/>
              <a:t> </a:t>
            </a:r>
          </a:p>
        </p:txBody>
      </p:sp>
      <p:graphicFrame>
        <p:nvGraphicFramePr>
          <p:cNvPr id="5" name="Content Placeholder 4"/>
          <p:cNvGraphicFramePr>
            <a:graphicFrameLocks noGrp="1"/>
          </p:cNvGraphicFramePr>
          <p:nvPr>
            <p:ph idx="1"/>
          </p:nvPr>
        </p:nvGraphicFramePr>
        <p:xfrm>
          <a:off x="960120" y="1828800"/>
          <a:ext cx="803148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2"/>
          <p:cNvSpPr txBox="1">
            <a:spLocks/>
          </p:cNvSpPr>
          <p:nvPr/>
        </p:nvSpPr>
        <p:spPr>
          <a:xfrm>
            <a:off x="1063665" y="6577671"/>
            <a:ext cx="7653528" cy="320040"/>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a:ea typeface="+mn-ea"/>
                <a:cs typeface="+mn-cs"/>
              </a:rPr>
              <a:t>*Information obtained from the </a:t>
            </a:r>
            <a:r>
              <a:rPr kumimoji="0" lang="en-US" sz="1000" b="0" i="1" u="none" strike="noStrike" kern="1200" cap="none" spc="0" normalizeH="0" baseline="0" noProof="0" dirty="0">
                <a:ln>
                  <a:noFill/>
                </a:ln>
                <a:solidFill>
                  <a:prstClr val="black"/>
                </a:solidFill>
                <a:effectLst/>
                <a:uLnTx/>
                <a:uFillTx/>
                <a:latin typeface="Calibri"/>
                <a:ea typeface="+mn-ea"/>
                <a:cs typeface="+mn-cs"/>
              </a:rPr>
              <a:t>Grapevine Report </a:t>
            </a:r>
            <a:r>
              <a:rPr kumimoji="0" lang="en-US" sz="1000" b="0" i="0" u="none" strike="noStrike" kern="1200" cap="none" spc="0" normalizeH="0" baseline="0" noProof="0" dirty="0">
                <a:ln>
                  <a:noFill/>
                </a:ln>
                <a:solidFill>
                  <a:prstClr val="black"/>
                </a:solidFill>
                <a:effectLst/>
                <a:uLnTx/>
                <a:uFillTx/>
                <a:latin typeface="Calibri"/>
                <a:ea typeface="+mn-ea"/>
                <a:cs typeface="+mn-cs"/>
              </a:rPr>
              <a:t>published by Illinois State University</a:t>
            </a:r>
          </a:p>
        </p:txBody>
      </p:sp>
    </p:spTree>
    <p:extLst>
      <p:ext uri="{BB962C8B-B14F-4D97-AF65-F5344CB8AC3E}">
        <p14:creationId xmlns:p14="http://schemas.microsoft.com/office/powerpoint/2010/main" val="402677643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52"/>
            <a:ext cx="8229600" cy="1143000"/>
          </a:xfrm>
        </p:spPr>
        <p:txBody>
          <a:bodyPr/>
          <a:lstStyle/>
          <a:p>
            <a:r>
              <a:rPr lang="en-US" dirty="0"/>
              <a:t>Funding per Student FTE</a:t>
            </a:r>
          </a:p>
        </p:txBody>
      </p:sp>
      <p:graphicFrame>
        <p:nvGraphicFramePr>
          <p:cNvPr id="4" name="Content Placeholder 3"/>
          <p:cNvGraphicFramePr>
            <a:graphicFrameLocks noGrp="1"/>
          </p:cNvGraphicFramePr>
          <p:nvPr>
            <p:ph idx="1"/>
          </p:nvPr>
        </p:nvGraphicFramePr>
        <p:xfrm>
          <a:off x="914400" y="1676400"/>
          <a:ext cx="77724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457200" y="6381690"/>
            <a:ext cx="3165230" cy="400110"/>
          </a:xfrm>
          <a:prstGeom prst="rect">
            <a:avLst/>
          </a:prstGeom>
          <a:noFill/>
        </p:spPr>
        <p:txBody>
          <a:bodyPr wrap="square" rtlCol="0">
            <a:spAutoFit/>
          </a:bodyPr>
          <a:lstStyle/>
          <a:p>
            <a:r>
              <a:rPr lang="en-US" sz="1000" dirty="0"/>
              <a:t>* Includes Appropriations for Extension</a:t>
            </a:r>
          </a:p>
          <a:p>
            <a:endParaRPr lang="en-US" sz="1000" dirty="0"/>
          </a:p>
        </p:txBody>
      </p:sp>
    </p:spTree>
    <p:extLst>
      <p:ext uri="{BB962C8B-B14F-4D97-AF65-F5344CB8AC3E}">
        <p14:creationId xmlns:p14="http://schemas.microsoft.com/office/powerpoint/2010/main" val="4140575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graphicEl>
                                              <a:chart seriesIdx="1"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chart seriesIdx="2"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Chart bld="series"/>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prstClr val="black"/>
                </a:solidFill>
              </a:rPr>
              <a:t>Funding Sources</a:t>
            </a:r>
            <a:br>
              <a:rPr lang="en-US" sz="3200" b="1" dirty="0">
                <a:solidFill>
                  <a:prstClr val="black"/>
                </a:solidFill>
              </a:rPr>
            </a:br>
            <a:br>
              <a:rPr lang="en-US" sz="1600" b="1" dirty="0">
                <a:latin typeface="+mn-lt"/>
              </a:rPr>
            </a:br>
            <a:endParaRPr lang="en-US" sz="1600" b="1" dirty="0">
              <a:latin typeface="+mn-lt"/>
            </a:endParaRPr>
          </a:p>
        </p:txBody>
      </p:sp>
      <p:sp>
        <p:nvSpPr>
          <p:cNvPr id="3" name="Content Placeholder 2"/>
          <p:cNvSpPr>
            <a:spLocks noGrp="1"/>
          </p:cNvSpPr>
          <p:nvPr>
            <p:ph idx="1"/>
          </p:nvPr>
        </p:nvSpPr>
        <p:spPr/>
        <p:txBody>
          <a:bodyPr>
            <a:noAutofit/>
          </a:bodyPr>
          <a:lstStyle/>
          <a:p>
            <a:pPr>
              <a:buNone/>
            </a:pPr>
            <a:r>
              <a:rPr lang="en-US" sz="1600" dirty="0"/>
              <a:t>	</a:t>
            </a:r>
          </a:p>
          <a:p>
            <a:pPr>
              <a:buNone/>
            </a:pPr>
            <a:r>
              <a:rPr lang="en-US" sz="1600" dirty="0"/>
              <a:t>	</a:t>
            </a:r>
          </a:p>
          <a:p>
            <a:pPr>
              <a:buNone/>
            </a:pPr>
            <a:endParaRPr lang="en-US" sz="1600" dirty="0"/>
          </a:p>
          <a:p>
            <a:pPr>
              <a:buNone/>
            </a:pPr>
            <a:r>
              <a:rPr lang="en-US" sz="1600" dirty="0"/>
              <a:t>	Operating Fund*</a:t>
            </a:r>
          </a:p>
          <a:p>
            <a:pPr>
              <a:buNone/>
            </a:pPr>
            <a:r>
              <a:rPr lang="en-US" sz="1600" dirty="0"/>
              <a:t>	Targeted Tuition &amp; Student Fees</a:t>
            </a:r>
          </a:p>
          <a:p>
            <a:pPr>
              <a:buNone/>
            </a:pPr>
            <a:r>
              <a:rPr lang="en-US" sz="1600" dirty="0"/>
              <a:t>	Restricted Appropriations</a:t>
            </a:r>
          </a:p>
          <a:p>
            <a:pPr>
              <a:buNone/>
            </a:pPr>
            <a:r>
              <a:rPr lang="en-US" sz="1600" dirty="0"/>
              <a:t>	Grants &amp; Contracts</a:t>
            </a:r>
          </a:p>
          <a:p>
            <a:pPr>
              <a:buNone/>
            </a:pPr>
            <a:r>
              <a:rPr lang="en-US" sz="1600" dirty="0"/>
              <a:t>	Gifts, Endowment &amp; Investment Income</a:t>
            </a:r>
          </a:p>
          <a:p>
            <a:pPr>
              <a:buNone/>
            </a:pPr>
            <a:r>
              <a:rPr lang="en-US" sz="1600" dirty="0"/>
              <a:t>	Enterprise Operations</a:t>
            </a:r>
          </a:p>
          <a:p>
            <a:pPr>
              <a:buNone/>
            </a:pPr>
            <a:endParaRPr lang="en-US" sz="1600" dirty="0"/>
          </a:p>
          <a:p>
            <a:pPr>
              <a:buNone/>
            </a:pPr>
            <a:r>
              <a:rPr lang="en-US" sz="1600" dirty="0"/>
              <a:t>	Total Revenue	</a:t>
            </a:r>
          </a:p>
          <a:p>
            <a:pPr>
              <a:buNone/>
            </a:pPr>
            <a:endParaRPr lang="en-US" sz="1600" dirty="0"/>
          </a:p>
          <a:p>
            <a:pPr>
              <a:buNone/>
            </a:pPr>
            <a:r>
              <a:rPr lang="en-US" sz="1600" dirty="0"/>
              <a:t>		</a:t>
            </a:r>
            <a:endParaRPr lang="en-US" sz="1000" dirty="0"/>
          </a:p>
          <a:p>
            <a:pPr>
              <a:buNone/>
            </a:pPr>
            <a:endParaRPr lang="en-US" sz="1000" dirty="0"/>
          </a:p>
          <a:p>
            <a:pPr>
              <a:buNone/>
            </a:pPr>
            <a:endParaRPr lang="en-US" sz="1000" dirty="0"/>
          </a:p>
          <a:p>
            <a:pPr>
              <a:buNone/>
            </a:pPr>
            <a:endParaRPr lang="en-US" sz="1000" dirty="0"/>
          </a:p>
          <a:p>
            <a:pPr>
              <a:buNone/>
            </a:pPr>
            <a:endParaRPr lang="en-US" sz="1000" dirty="0"/>
          </a:p>
          <a:p>
            <a:pPr>
              <a:buNone/>
            </a:pPr>
            <a:endParaRPr lang="en-US" sz="1000" dirty="0"/>
          </a:p>
          <a:p>
            <a:pPr>
              <a:buNone/>
            </a:pPr>
            <a:endParaRPr lang="en-US" sz="1000" dirty="0"/>
          </a:p>
          <a:p>
            <a:pPr>
              <a:buNone/>
            </a:pPr>
            <a:endParaRPr lang="en-US" sz="1000" dirty="0"/>
          </a:p>
          <a:p>
            <a:pPr>
              <a:buNone/>
            </a:pPr>
            <a:r>
              <a:rPr lang="en-US" sz="1000" dirty="0"/>
              <a:t>	</a:t>
            </a:r>
          </a:p>
        </p:txBody>
      </p:sp>
      <p:sp>
        <p:nvSpPr>
          <p:cNvPr id="4" name="Content Placeholder 2"/>
          <p:cNvSpPr txBox="1">
            <a:spLocks/>
          </p:cNvSpPr>
          <p:nvPr/>
        </p:nvSpPr>
        <p:spPr>
          <a:xfrm>
            <a:off x="4666488" y="1600200"/>
            <a:ext cx="2209800" cy="5105400"/>
          </a:xfrm>
          <a:prstGeom prst="rect">
            <a:avLst/>
          </a:prstGeom>
        </p:spPr>
        <p:txBody>
          <a:bodyPr vert="horz" lIns="91440" tIns="45720" rIns="91440" bIns="45720" rtlCol="0">
            <a:normAutofit/>
          </a:bodyPr>
          <a:lstStyle/>
          <a:p>
            <a:pPr marL="342900" marR="0" lvl="0" indent="-342900" algn="r" defTabSz="914400" rtl="0" eaLnBrk="1" fontAlgn="auto" latinLnBrk="0" hangingPunct="1">
              <a:lnSpc>
                <a:spcPct val="100000"/>
              </a:lnSpc>
              <a:spcBef>
                <a:spcPct val="2000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532,811,036 </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122,209,354 </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21,234,165 </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186,183,474 </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72,971,912 </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Calibri"/>
                <a:ea typeface="+mn-ea"/>
                <a:cs typeface="+mn-cs"/>
              </a:rPr>
              <a:t>1,520,336,827</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r" defTabSz="914400" rtl="0" eaLnBrk="1" fontAlgn="auto" latinLnBrk="0" hangingPunct="1">
              <a:lnSpc>
                <a:spcPct val="100000"/>
              </a:lnSpc>
              <a:spcBef>
                <a:spcPct val="2000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$2,455,746,768 </a:t>
            </a:r>
          </a:p>
          <a:p>
            <a:pPr marL="342900" marR="0" lvl="0" indent="-342900" algn="r" defTabSz="914400" rtl="0" eaLnBrk="1" fontAlgn="auto" latinLnBrk="0" hangingPunct="1">
              <a:lnSpc>
                <a:spcPct val="100000"/>
              </a:lnSpc>
              <a:spcBef>
                <a:spcPct val="2000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Content Placeholder 2"/>
          <p:cNvSpPr txBox="1">
            <a:spLocks/>
          </p:cNvSpPr>
          <p:nvPr/>
        </p:nvSpPr>
        <p:spPr>
          <a:xfrm>
            <a:off x="7199376" y="1597152"/>
            <a:ext cx="807720" cy="5105400"/>
          </a:xfrm>
          <a:prstGeom prst="rect">
            <a:avLst/>
          </a:prstGeom>
        </p:spPr>
        <p:txBody>
          <a:bodyPr vert="horz" lIns="91440" tIns="45720" rIns="91440" bIns="45720" rtlCol="0">
            <a:normAutofit/>
          </a:bodyPr>
          <a:lstStyle/>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21.7%</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5.0%</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0.8%</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7.6%</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3.0%</a:t>
            </a: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Calibri"/>
                <a:ea typeface="+mn-ea"/>
                <a:cs typeface="+mn-cs"/>
              </a:rPr>
              <a:t>61.9%</a:t>
            </a:r>
          </a:p>
          <a:p>
            <a:pPr marL="342900" marR="0" lvl="0" indent="-342900" algn="r" defTabSz="914400" rtl="0" eaLnBrk="1" fontAlgn="auto" latinLnBrk="0" hangingPunct="1">
              <a:lnSpc>
                <a:spcPct val="100000"/>
              </a:lnSpc>
              <a:spcBef>
                <a:spcPct val="20000"/>
              </a:spcBef>
              <a:spcAft>
                <a:spcPts val="0"/>
              </a:spcAft>
              <a:buClrTx/>
              <a:buSzTx/>
              <a:buFontTx/>
              <a:buNone/>
              <a:tabLst/>
              <a:defRPr/>
            </a:pPr>
            <a:endParaRPr kumimoji="0" lang="en-US" sz="1600" b="0" i="0" u="sng"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100%</a:t>
            </a:r>
          </a:p>
        </p:txBody>
      </p:sp>
      <p:sp>
        <p:nvSpPr>
          <p:cNvPr id="6" name="Rectangle 5"/>
          <p:cNvSpPr/>
          <p:nvPr/>
        </p:nvSpPr>
        <p:spPr>
          <a:xfrm>
            <a:off x="3377987" y="1597152"/>
            <a:ext cx="2388026" cy="369332"/>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Fiscal Year 2019 Budget</a:t>
            </a:r>
          </a:p>
        </p:txBody>
      </p:sp>
      <p:sp>
        <p:nvSpPr>
          <p:cNvPr id="8" name="TextBox 7">
            <a:extLst>
              <a:ext uri="{FF2B5EF4-FFF2-40B4-BE49-F238E27FC236}">
                <a16:creationId xmlns:a16="http://schemas.microsoft.com/office/drawing/2014/main" id="{B40FD712-23A7-47C8-B6B1-816F7DF1AA08}"/>
              </a:ext>
            </a:extLst>
          </p:cNvPr>
          <p:cNvSpPr txBox="1"/>
          <p:nvPr/>
        </p:nvSpPr>
        <p:spPr>
          <a:xfrm>
            <a:off x="779929" y="6258580"/>
            <a:ext cx="7584142" cy="523220"/>
          </a:xfrm>
          <a:prstGeom prst="rect">
            <a:avLst/>
          </a:prstGeom>
          <a:noFill/>
        </p:spPr>
        <p:txBody>
          <a:bodyPr wrap="square" rtlCol="0">
            <a:spAutoFit/>
          </a:bodyPr>
          <a:lstStyle/>
          <a:p>
            <a:r>
              <a:rPr lang="en-US" sz="1000" dirty="0"/>
              <a:t>* Operating Fund updated to reflect actual State Appropriation received.</a:t>
            </a:r>
          </a:p>
          <a:p>
            <a:endParaRPr lang="en-US" dirty="0"/>
          </a:p>
        </p:txBody>
      </p:sp>
    </p:spTree>
    <p:extLst>
      <p:ext uri="{BB962C8B-B14F-4D97-AF65-F5344CB8AC3E}">
        <p14:creationId xmlns:p14="http://schemas.microsoft.com/office/powerpoint/2010/main" val="3022493207"/>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457200" y="73152"/>
            <a:ext cx="8229600" cy="1143000"/>
          </a:xfrm>
        </p:spPr>
        <p:txBody>
          <a:bodyPr>
            <a:normAutofit/>
          </a:bodyPr>
          <a:lstStyle/>
          <a:p>
            <a:r>
              <a:rPr lang="en-US" sz="3200" dirty="0">
                <a:latin typeface="Cambria" pitchFamily="18" charset="0"/>
              </a:rPr>
              <a:t>Funding Sources</a:t>
            </a:r>
            <a:br>
              <a:rPr lang="en-US" dirty="0">
                <a:latin typeface="Cambria" pitchFamily="18" charset="0"/>
              </a:rPr>
            </a:br>
            <a:r>
              <a:rPr lang="en-US" sz="1600" dirty="0">
                <a:latin typeface="Cambria" pitchFamily="18" charset="0"/>
              </a:rPr>
              <a:t>FY2014 - FY2019</a:t>
            </a:r>
          </a:p>
        </p:txBody>
      </p:sp>
      <p:graphicFrame>
        <p:nvGraphicFramePr>
          <p:cNvPr id="6" name="Chart 5"/>
          <p:cNvGraphicFramePr/>
          <p:nvPr/>
        </p:nvGraphicFramePr>
        <p:xfrm>
          <a:off x="923925" y="1704974"/>
          <a:ext cx="8134350" cy="50577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3393835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“Enterprise” Operations</a:t>
            </a:r>
            <a:endParaRPr lang="en-US" dirty="0">
              <a:latin typeface="Cambria" pitchFamily="18" charset="0"/>
            </a:endParaRPr>
          </a:p>
        </p:txBody>
      </p:sp>
      <p:sp>
        <p:nvSpPr>
          <p:cNvPr id="5" name="Content Placeholder 5"/>
          <p:cNvSpPr txBox="1">
            <a:spLocks/>
          </p:cNvSpPr>
          <p:nvPr/>
        </p:nvSpPr>
        <p:spPr>
          <a:xfrm>
            <a:off x="4590288" y="1600200"/>
            <a:ext cx="2133600" cy="4876800"/>
          </a:xfrm>
          <a:prstGeom prst="rect">
            <a:avLst/>
          </a:prstGeom>
        </p:spPr>
        <p:txBody>
          <a:bodyPr/>
          <a:lstStyle/>
          <a:p>
            <a:pPr marL="342900" marR="0" lvl="0" indent="-342900" algn="r"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42900" marR="0" lvl="0" indent="-342900" algn="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$1,012,770,474</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208,348,596</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74,831,449</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42,107,603</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38,575,104</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21,778,881</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20,984,082</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13,720,320</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11,000,000</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10,516,099</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7,100,000</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4,610,531</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4,232,500</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Arial" pitchFamily="34" charset="0"/>
                <a:ea typeface="+mn-ea"/>
                <a:cs typeface="Arial" pitchFamily="34" charset="0"/>
              </a:rPr>
              <a:t>    49,761,189</a:t>
            </a:r>
          </a:p>
          <a:p>
            <a:pPr marL="342900" marR="0" lvl="0" indent="-342900" algn="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$1,520,336,827</a:t>
            </a:r>
          </a:p>
        </p:txBody>
      </p:sp>
      <p:sp>
        <p:nvSpPr>
          <p:cNvPr id="6" name="Content Placeholder 5"/>
          <p:cNvSpPr txBox="1">
            <a:spLocks/>
          </p:cNvSpPr>
          <p:nvPr/>
        </p:nvSpPr>
        <p:spPr>
          <a:xfrm>
            <a:off x="6836664" y="1600200"/>
            <a:ext cx="1143000" cy="4876800"/>
          </a:xfrm>
          <a:prstGeom prst="rect">
            <a:avLst/>
          </a:prstGeom>
        </p:spPr>
        <p:txBody>
          <a:bodyPr/>
          <a:lstStyle/>
          <a:p>
            <a:pPr marL="342900" marR="0" lvl="0" indent="-342900" algn="r"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66.4%</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13.7%</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4.9%</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2.8%</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2.5%</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1.4%</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1.4%</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0.9%</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0.7%</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0.7%</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0.5%</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0.3%</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0.3%</a:t>
            </a: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Calibri"/>
                <a:ea typeface="+mn-ea"/>
                <a:cs typeface="+mn-cs"/>
              </a:rPr>
              <a:t>  3.3%</a:t>
            </a:r>
          </a:p>
          <a:p>
            <a:pPr marL="342900" marR="0" lvl="0" indent="-342900" algn="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100%</a:t>
            </a:r>
          </a:p>
        </p:txBody>
      </p:sp>
      <p:sp>
        <p:nvSpPr>
          <p:cNvPr id="7" name="Content Placeholder 2"/>
          <p:cNvSpPr txBox="1">
            <a:spLocks/>
          </p:cNvSpPr>
          <p:nvPr/>
        </p:nvSpPr>
        <p:spPr>
          <a:xfrm>
            <a:off x="1770888" y="1600200"/>
            <a:ext cx="3886200" cy="48768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endParaRPr>
          </a:p>
          <a:p>
            <a:pPr marL="342900" marR="0" lvl="0" indent="-34290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endParaRP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Hospitals &amp; Clinics</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University Physicians</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Athletics</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Residential Life</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University Stores</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Research Reactor</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Campus Dining</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Veterinary Medicine</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KOMU</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Agriculture</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Parking</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Enrollment Management</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K-12 Online</a:t>
            </a:r>
          </a:p>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Other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0989998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
            <a:ext cx="8229600" cy="1143000"/>
          </a:xfrm>
        </p:spPr>
        <p:txBody>
          <a:bodyPr>
            <a:normAutofit/>
          </a:bodyPr>
          <a:lstStyle/>
          <a:p>
            <a:r>
              <a:rPr lang="en-US" sz="2800" b="1" dirty="0">
                <a:latin typeface="Calibri" panose="020F0502020204030204" pitchFamily="34" charset="0"/>
              </a:rPr>
              <a:t>General Operating Sources</a:t>
            </a:r>
            <a:br>
              <a:rPr lang="en-US" sz="2800" b="1" dirty="0">
                <a:latin typeface="Calibri" panose="020F0502020204030204" pitchFamily="34" charset="0"/>
              </a:rPr>
            </a:br>
            <a:r>
              <a:rPr lang="en-US" sz="1600" b="1" dirty="0">
                <a:latin typeface="Calibri" panose="020F0502020204030204" pitchFamily="34" charset="0"/>
              </a:rPr>
              <a:t>Total: $533M</a:t>
            </a:r>
          </a:p>
        </p:txBody>
      </p:sp>
      <p:sp>
        <p:nvSpPr>
          <p:cNvPr id="46" name="TextBox 45"/>
          <p:cNvSpPr txBox="1"/>
          <p:nvPr/>
        </p:nvSpPr>
        <p:spPr>
          <a:xfrm>
            <a:off x="914400" y="1676400"/>
            <a:ext cx="7315200" cy="390876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Operating Fund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1714500" marR="0" lvl="3"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State Appropriations		$205M </a:t>
            </a:r>
          </a:p>
          <a:p>
            <a:pPr marL="1714500" marR="0" lvl="3" indent="-34290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marL="1714500" marR="0" lvl="3"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Tuition				$294M</a:t>
            </a:r>
          </a:p>
          <a:p>
            <a:pPr marL="1371600" marR="0" lvl="3"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1714500" marR="0" lvl="3"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Indirect Cost 			  $34M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E6C84F76-82FA-4E4E-82AF-1B983089F627}"/>
              </a:ext>
            </a:extLst>
          </p:cNvPr>
          <p:cNvSpPr txBox="1"/>
          <p:nvPr/>
        </p:nvSpPr>
        <p:spPr>
          <a:xfrm>
            <a:off x="779929" y="6258580"/>
            <a:ext cx="7584142" cy="523220"/>
          </a:xfrm>
          <a:prstGeom prst="rect">
            <a:avLst/>
          </a:prstGeom>
          <a:noFill/>
        </p:spPr>
        <p:txBody>
          <a:bodyPr wrap="square" rtlCol="0">
            <a:spAutoFit/>
          </a:bodyPr>
          <a:lstStyle/>
          <a:p>
            <a:r>
              <a:rPr lang="en-US" sz="1000" dirty="0"/>
              <a:t>* Operating Fund updated to reflect actual State Appropriation received.</a:t>
            </a:r>
          </a:p>
          <a:p>
            <a:endParaRPr lang="en-US" dirty="0"/>
          </a:p>
        </p:txBody>
      </p:sp>
    </p:spTree>
    <p:extLst>
      <p:ext uri="{BB962C8B-B14F-4D97-AF65-F5344CB8AC3E}">
        <p14:creationId xmlns:p14="http://schemas.microsoft.com/office/powerpoint/2010/main" val="214722827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Content Placeholder 23"/>
          <p:cNvGraphicFramePr>
            <a:graphicFrameLocks noGrp="1"/>
          </p:cNvGraphicFramePr>
          <p:nvPr>
            <p:ph idx="1"/>
            <p:extLst>
              <p:ext uri="{D42A27DB-BD31-4B8C-83A1-F6EECF244321}">
                <p14:modId xmlns:p14="http://schemas.microsoft.com/office/powerpoint/2010/main" val="3052842963"/>
              </p:ext>
            </p:extLst>
          </p:nvPr>
        </p:nvGraphicFramePr>
        <p:xfrm>
          <a:off x="533400" y="1524000"/>
          <a:ext cx="8153400" cy="5181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1"/>
          <p:cNvSpPr txBox="1"/>
          <p:nvPr/>
        </p:nvSpPr>
        <p:spPr>
          <a:xfrm>
            <a:off x="697128" y="2483665"/>
            <a:ext cx="533400" cy="388620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27%</a:t>
            </a: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70%</a:t>
            </a: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a:ea typeface="+mn-ea"/>
                <a:cs typeface="+mn-cs"/>
              </a:rPr>
              <a:t>3 %</a:t>
            </a:r>
          </a:p>
        </p:txBody>
      </p:sp>
      <p:sp>
        <p:nvSpPr>
          <p:cNvPr id="8194" name="Rectangle 2"/>
          <p:cNvSpPr>
            <a:spLocks noGrp="1" noChangeArrowheads="1"/>
          </p:cNvSpPr>
          <p:nvPr>
            <p:ph type="title"/>
          </p:nvPr>
        </p:nvSpPr>
        <p:spPr>
          <a:xfrm>
            <a:off x="457200" y="149946"/>
            <a:ext cx="8229600" cy="1143000"/>
          </a:xfrm>
        </p:spPr>
        <p:txBody>
          <a:bodyPr/>
          <a:lstStyle/>
          <a:p>
            <a:pPr eaLnBrk="1" hangingPunct="1"/>
            <a:r>
              <a:rPr lang="en-US" sz="2800" b="1" dirty="0">
                <a:solidFill>
                  <a:schemeClr val="tx1"/>
                </a:solidFill>
              </a:rPr>
              <a:t>Change in General Operating Funding Sources</a:t>
            </a:r>
          </a:p>
        </p:txBody>
      </p:sp>
      <p:sp>
        <p:nvSpPr>
          <p:cNvPr id="9" name="TextBox 8"/>
          <p:cNvSpPr txBox="1"/>
          <p:nvPr/>
        </p:nvSpPr>
        <p:spPr>
          <a:xfrm>
            <a:off x="4670612" y="2594835"/>
            <a:ext cx="2803519"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lumMod val="85000"/>
                    <a:lumOff val="15000"/>
                  </a:prstClr>
                </a:solidFill>
                <a:effectLst/>
                <a:uLnTx/>
                <a:uFillTx/>
                <a:latin typeface="Calibri"/>
                <a:ea typeface="+mn-ea"/>
                <a:cs typeface="+mn-cs"/>
              </a:rPr>
              <a:t>TUITION &amp; SUPPLEMENTAL FEES</a:t>
            </a:r>
          </a:p>
        </p:txBody>
      </p:sp>
      <p:sp>
        <p:nvSpPr>
          <p:cNvPr id="10" name="TextBox 9"/>
          <p:cNvSpPr txBox="1"/>
          <p:nvPr/>
        </p:nvSpPr>
        <p:spPr>
          <a:xfrm>
            <a:off x="2590800" y="4343400"/>
            <a:ext cx="23622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rPr>
              <a:t>STATE SUPPORT</a:t>
            </a:r>
          </a:p>
        </p:txBody>
      </p:sp>
      <p:sp>
        <p:nvSpPr>
          <p:cNvPr id="7" name="Straight Arrow Connector 6"/>
          <p:cNvSpPr/>
          <p:nvPr/>
        </p:nvSpPr>
        <p:spPr>
          <a:xfrm rot="5460000" flipV="1">
            <a:off x="6819238" y="3158299"/>
            <a:ext cx="2324123" cy="45719"/>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cxnSp>
        <p:nvCxnSpPr>
          <p:cNvPr id="18" name="Straight Arrow Connector 17"/>
          <p:cNvCxnSpPr/>
          <p:nvPr/>
        </p:nvCxnSpPr>
        <p:spPr>
          <a:xfrm>
            <a:off x="817074" y="2018923"/>
            <a:ext cx="1905" cy="1108741"/>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7981443" y="5744311"/>
            <a:ext cx="427" cy="357931"/>
          </a:xfrm>
          <a:prstGeom prst="straightConnector1">
            <a:avLst/>
          </a:prstGeom>
          <a:ln w="25400">
            <a:solidFill>
              <a:schemeClr val="tx1"/>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17074" y="5855862"/>
            <a:ext cx="0" cy="182799"/>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817074" y="3127664"/>
            <a:ext cx="0" cy="2728198"/>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5136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kern="0" dirty="0"/>
              <a:t>Enrollment</a:t>
            </a:r>
            <a:br>
              <a:rPr lang="en-US" sz="6000" kern="0" dirty="0"/>
            </a:br>
            <a:r>
              <a:rPr lang="en-US" sz="2000" kern="0" dirty="0"/>
              <a:t>FY 2001 – FY 2019</a:t>
            </a:r>
            <a:br>
              <a:rPr lang="en-US" sz="2200" dirty="0"/>
            </a:br>
            <a:endParaRPr lang="en-US" sz="2200" kern="0" dirty="0"/>
          </a:p>
        </p:txBody>
      </p:sp>
      <p:graphicFrame>
        <p:nvGraphicFramePr>
          <p:cNvPr id="4" name="Content Placeholder 3"/>
          <p:cNvGraphicFramePr>
            <a:graphicFrameLocks noGrp="1"/>
          </p:cNvGraphicFramePr>
          <p:nvPr>
            <p:ph idx="1"/>
          </p:nvPr>
        </p:nvGraphicFramePr>
        <p:xfrm>
          <a:off x="390525" y="1838325"/>
          <a:ext cx="8543925" cy="489585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390525" y="1468993"/>
            <a:ext cx="148214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Head Count</a:t>
            </a:r>
          </a:p>
        </p:txBody>
      </p:sp>
    </p:spTree>
    <p:extLst>
      <p:ext uri="{BB962C8B-B14F-4D97-AF65-F5344CB8AC3E}">
        <p14:creationId xmlns:p14="http://schemas.microsoft.com/office/powerpoint/2010/main" val="1131052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2152976983"/>
              </p:ext>
            </p:extLst>
          </p:nvPr>
        </p:nvGraphicFramePr>
        <p:xfrm>
          <a:off x="1225685" y="1750979"/>
          <a:ext cx="7188741" cy="4378281"/>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7552643" y="3554452"/>
            <a:ext cx="942776" cy="261610"/>
          </a:xfrm>
          <a:prstGeom prst="rect">
            <a:avLst/>
          </a:prstGeom>
          <a:noFill/>
        </p:spPr>
        <p:txBody>
          <a:bodyPr wrap="square" rtlCol="0">
            <a:spAutoFit/>
          </a:bodyPr>
          <a:lstStyle/>
          <a:p>
            <a:pPr algn="r"/>
            <a:r>
              <a:rPr lang="en-US" sz="1100" dirty="0">
                <a:solidFill>
                  <a:prstClr val="black"/>
                </a:solidFill>
              </a:rPr>
              <a:t>Head Count</a:t>
            </a:r>
          </a:p>
        </p:txBody>
      </p:sp>
      <p:sp>
        <p:nvSpPr>
          <p:cNvPr id="11" name="TextBox 10"/>
          <p:cNvSpPr txBox="1"/>
          <p:nvPr/>
        </p:nvSpPr>
        <p:spPr>
          <a:xfrm>
            <a:off x="7769123" y="2323455"/>
            <a:ext cx="685800" cy="430887"/>
          </a:xfrm>
          <a:prstGeom prst="rect">
            <a:avLst/>
          </a:prstGeom>
          <a:noFill/>
        </p:spPr>
        <p:txBody>
          <a:bodyPr wrap="square" rtlCol="0">
            <a:spAutoFit/>
          </a:bodyPr>
          <a:lstStyle/>
          <a:p>
            <a:pPr algn="ctr"/>
            <a:r>
              <a:rPr lang="en-US" sz="1100" dirty="0">
                <a:solidFill>
                  <a:prstClr val="black"/>
                </a:solidFill>
              </a:rPr>
              <a:t>CPI</a:t>
            </a:r>
          </a:p>
          <a:p>
            <a:pPr algn="ctr"/>
            <a:endParaRPr lang="en-US" sz="1100" dirty="0">
              <a:solidFill>
                <a:prstClr val="black"/>
              </a:solidFill>
            </a:endParaRPr>
          </a:p>
        </p:txBody>
      </p:sp>
      <p:sp>
        <p:nvSpPr>
          <p:cNvPr id="12" name="TextBox 11"/>
          <p:cNvSpPr txBox="1"/>
          <p:nvPr/>
        </p:nvSpPr>
        <p:spPr>
          <a:xfrm>
            <a:off x="7552643" y="4485367"/>
            <a:ext cx="1392391" cy="261610"/>
          </a:xfrm>
          <a:prstGeom prst="rect">
            <a:avLst/>
          </a:prstGeom>
          <a:noFill/>
        </p:spPr>
        <p:txBody>
          <a:bodyPr wrap="square" rtlCol="0">
            <a:spAutoFit/>
          </a:bodyPr>
          <a:lstStyle/>
          <a:p>
            <a:pPr algn="r"/>
            <a:r>
              <a:rPr lang="en-US" sz="1100" dirty="0">
                <a:solidFill>
                  <a:prstClr val="black"/>
                </a:solidFill>
              </a:rPr>
              <a:t>State Appropriations</a:t>
            </a:r>
          </a:p>
        </p:txBody>
      </p:sp>
      <p:sp>
        <p:nvSpPr>
          <p:cNvPr id="8" name="Title 1"/>
          <p:cNvSpPr txBox="1">
            <a:spLocks/>
          </p:cNvSpPr>
          <p:nvPr/>
        </p:nvSpPr>
        <p:spPr>
          <a:xfrm>
            <a:off x="464642" y="248082"/>
            <a:ext cx="8229600" cy="1163637"/>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100" b="1" kern="0" dirty="0"/>
              <a:t>Revenue Drivers</a:t>
            </a:r>
            <a:br>
              <a:rPr lang="en-US" sz="4000" kern="0" dirty="0"/>
            </a:br>
            <a:r>
              <a:rPr lang="en-US" sz="2200" b="1" kern="0" dirty="0"/>
              <a:t>FY 2001 – FY 2019</a:t>
            </a:r>
            <a:br>
              <a:rPr lang="en-US" sz="2200" dirty="0"/>
            </a:br>
            <a:endParaRPr lang="en-US" sz="2200" kern="0" dirty="0"/>
          </a:p>
        </p:txBody>
      </p:sp>
    </p:spTree>
    <p:extLst>
      <p:ext uri="{BB962C8B-B14F-4D97-AF65-F5344CB8AC3E}">
        <p14:creationId xmlns:p14="http://schemas.microsoft.com/office/powerpoint/2010/main" val="895685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Midwest Test_03.jpg"/>
          <p:cNvPicPr>
            <a:picLocks noChangeAspect="1"/>
          </p:cNvPicPr>
          <p:nvPr/>
        </p:nvPicPr>
        <p:blipFill>
          <a:blip r:embed="rId3" cstate="print"/>
          <a:stretch>
            <a:fillRect/>
          </a:stretch>
        </p:blipFill>
        <p:spPr>
          <a:xfrm>
            <a:off x="2309308" y="1994801"/>
            <a:ext cx="4466425" cy="4346448"/>
          </a:xfrm>
          <a:prstGeom prst="rect">
            <a:avLst/>
          </a:prstGeom>
        </p:spPr>
      </p:pic>
      <p:sp>
        <p:nvSpPr>
          <p:cNvPr id="9218" name="Rectangle 3"/>
          <p:cNvSpPr>
            <a:spLocks noGrp="1" noChangeArrowheads="1"/>
          </p:cNvSpPr>
          <p:nvPr>
            <p:ph type="title"/>
          </p:nvPr>
        </p:nvSpPr>
        <p:spPr>
          <a:xfrm>
            <a:off x="228600" y="113144"/>
            <a:ext cx="8610600" cy="1143000"/>
          </a:xfrm>
        </p:spPr>
        <p:txBody>
          <a:bodyPr/>
          <a:lstStyle/>
          <a:p>
            <a:pPr eaLnBrk="1" hangingPunct="1"/>
            <a:r>
              <a:rPr lang="en-US" sz="2800" dirty="0">
                <a:solidFill>
                  <a:schemeClr val="tx1"/>
                </a:solidFill>
              </a:rPr>
              <a:t>State Support to Higher Education</a:t>
            </a:r>
            <a:br>
              <a:rPr lang="en-US" sz="2600" dirty="0">
                <a:solidFill>
                  <a:schemeClr val="tx1"/>
                </a:solidFill>
              </a:rPr>
            </a:br>
            <a:r>
              <a:rPr lang="en-US" sz="1800" dirty="0">
                <a:solidFill>
                  <a:schemeClr val="tx1"/>
                </a:solidFill>
              </a:rPr>
              <a:t>FY 2018 National Comparison*</a:t>
            </a:r>
          </a:p>
        </p:txBody>
      </p:sp>
      <p:sp>
        <p:nvSpPr>
          <p:cNvPr id="56" name="Content Placeholder 55"/>
          <p:cNvSpPr>
            <a:spLocks noGrp="1"/>
          </p:cNvSpPr>
          <p:nvPr>
            <p:ph idx="1"/>
          </p:nvPr>
        </p:nvSpPr>
        <p:spPr>
          <a:xfrm>
            <a:off x="862674" y="1588510"/>
            <a:ext cx="7620000" cy="609600"/>
          </a:xfrm>
        </p:spPr>
        <p:txBody>
          <a:bodyPr/>
          <a:lstStyle/>
          <a:p>
            <a:pPr algn="ctr">
              <a:buNone/>
            </a:pPr>
            <a:r>
              <a:rPr lang="en-US" sz="2600" dirty="0">
                <a:latin typeface="Calibri" pitchFamily="34" charset="0"/>
              </a:rPr>
              <a:t>Appropriation per Capita Ranking</a:t>
            </a:r>
            <a:endParaRPr lang="en-US" sz="2200" dirty="0">
              <a:latin typeface="Calibri" pitchFamily="34" charset="0"/>
            </a:endParaRPr>
          </a:p>
          <a:p>
            <a:pPr>
              <a:buNone/>
            </a:pPr>
            <a:endParaRPr lang="en-US" dirty="0"/>
          </a:p>
        </p:txBody>
      </p:sp>
      <p:sp>
        <p:nvSpPr>
          <p:cNvPr id="57" name="TextBox 56"/>
          <p:cNvSpPr txBox="1"/>
          <p:nvPr/>
        </p:nvSpPr>
        <p:spPr>
          <a:xfrm>
            <a:off x="1244881" y="6281852"/>
            <a:ext cx="7086600"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a:ea typeface="+mn-ea"/>
                <a:cs typeface="+mn-cs"/>
              </a:rPr>
              <a:t>*Information obtained from the </a:t>
            </a:r>
            <a:r>
              <a:rPr kumimoji="0" lang="en-US" sz="1000" b="0" i="1" u="none" strike="noStrike" kern="1200" cap="none" spc="0" normalizeH="0" baseline="0" noProof="0" dirty="0">
                <a:ln>
                  <a:noFill/>
                </a:ln>
                <a:solidFill>
                  <a:prstClr val="black"/>
                </a:solidFill>
                <a:effectLst/>
                <a:uLnTx/>
                <a:uFillTx/>
                <a:latin typeface="Calibri"/>
                <a:ea typeface="+mn-ea"/>
                <a:cs typeface="+mn-cs"/>
              </a:rPr>
              <a:t>Grapevine Report </a:t>
            </a:r>
            <a:r>
              <a:rPr kumimoji="0" lang="en-US" sz="1000" b="0" i="0" u="none" strike="noStrike" kern="1200" cap="none" spc="0" normalizeH="0" baseline="0" noProof="0" dirty="0">
                <a:ln>
                  <a:noFill/>
                </a:ln>
                <a:solidFill>
                  <a:prstClr val="black"/>
                </a:solidFill>
                <a:effectLst/>
                <a:uLnTx/>
                <a:uFillTx/>
                <a:latin typeface="Calibri"/>
                <a:ea typeface="+mn-ea"/>
                <a:cs typeface="+mn-cs"/>
              </a:rPr>
              <a:t>published by Illinois State University</a:t>
            </a:r>
          </a:p>
        </p:txBody>
      </p:sp>
      <p:sp>
        <p:nvSpPr>
          <p:cNvPr id="10" name="TextBox 9"/>
          <p:cNvSpPr txBox="1"/>
          <p:nvPr/>
        </p:nvSpPr>
        <p:spPr>
          <a:xfrm>
            <a:off x="4289604" y="4051913"/>
            <a:ext cx="49132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45</a:t>
            </a:r>
          </a:p>
        </p:txBody>
      </p:sp>
      <p:sp>
        <p:nvSpPr>
          <p:cNvPr id="11" name="TextBox 10"/>
          <p:cNvSpPr txBox="1"/>
          <p:nvPr/>
        </p:nvSpPr>
        <p:spPr>
          <a:xfrm>
            <a:off x="3044952" y="3413760"/>
            <a:ext cx="49132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6</a:t>
            </a:r>
          </a:p>
        </p:txBody>
      </p:sp>
      <p:sp>
        <p:nvSpPr>
          <p:cNvPr id="12" name="TextBox 11"/>
          <p:cNvSpPr txBox="1"/>
          <p:nvPr/>
        </p:nvSpPr>
        <p:spPr>
          <a:xfrm>
            <a:off x="3186021" y="4243451"/>
            <a:ext cx="49132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25</a:t>
            </a:r>
          </a:p>
        </p:txBody>
      </p:sp>
      <p:sp>
        <p:nvSpPr>
          <p:cNvPr id="13" name="TextBox 12"/>
          <p:cNvSpPr txBox="1"/>
          <p:nvPr/>
        </p:nvSpPr>
        <p:spPr>
          <a:xfrm>
            <a:off x="3429000" y="5084064"/>
            <a:ext cx="49132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39</a:t>
            </a:r>
          </a:p>
        </p:txBody>
      </p:sp>
      <p:sp>
        <p:nvSpPr>
          <p:cNvPr id="14" name="TextBox 13"/>
          <p:cNvSpPr txBox="1"/>
          <p:nvPr/>
        </p:nvSpPr>
        <p:spPr>
          <a:xfrm>
            <a:off x="4388009" y="5162315"/>
            <a:ext cx="49132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12</a:t>
            </a:r>
          </a:p>
        </p:txBody>
      </p:sp>
      <p:sp>
        <p:nvSpPr>
          <p:cNvPr id="15" name="TextBox 14"/>
          <p:cNvSpPr txBox="1"/>
          <p:nvPr/>
        </p:nvSpPr>
        <p:spPr>
          <a:xfrm>
            <a:off x="5512370" y="4749980"/>
            <a:ext cx="49132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20</a:t>
            </a:r>
          </a:p>
        </p:txBody>
      </p:sp>
      <p:sp>
        <p:nvSpPr>
          <p:cNvPr id="16" name="TextBox 15"/>
          <p:cNvSpPr txBox="1"/>
          <p:nvPr/>
        </p:nvSpPr>
        <p:spPr>
          <a:xfrm>
            <a:off x="5736515" y="4290239"/>
            <a:ext cx="49132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24</a:t>
            </a:r>
          </a:p>
        </p:txBody>
      </p:sp>
      <p:sp>
        <p:nvSpPr>
          <p:cNvPr id="17" name="TextBox 16"/>
          <p:cNvSpPr txBox="1"/>
          <p:nvPr/>
        </p:nvSpPr>
        <p:spPr>
          <a:xfrm>
            <a:off x="4773667" y="3517472"/>
            <a:ext cx="948334"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9</a:t>
            </a:r>
          </a:p>
        </p:txBody>
      </p:sp>
      <p:sp>
        <p:nvSpPr>
          <p:cNvPr id="18" name="TextBox 17"/>
          <p:cNvSpPr txBox="1"/>
          <p:nvPr/>
        </p:nvSpPr>
        <p:spPr>
          <a:xfrm>
            <a:off x="3935694" y="2992602"/>
            <a:ext cx="49132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27</a:t>
            </a:r>
          </a:p>
        </p:txBody>
      </p:sp>
    </p:spTree>
    <p:extLst>
      <p:ext uri="{BB962C8B-B14F-4D97-AF65-F5344CB8AC3E}">
        <p14:creationId xmlns:p14="http://schemas.microsoft.com/office/powerpoint/2010/main" val="220486794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Mizzou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685</Words>
  <Application>Microsoft Office PowerPoint</Application>
  <PresentationFormat>On-screen Show (4:3)</PresentationFormat>
  <Paragraphs>275</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vt:lpstr>
      <vt:lpstr>MizzouPowerPointTemplate</vt:lpstr>
      <vt:lpstr>Mizzou FY19 Finances</vt:lpstr>
      <vt:lpstr>Funding Sources  </vt:lpstr>
      <vt:lpstr>Funding Sources FY2014 - FY2019</vt:lpstr>
      <vt:lpstr>“Enterprise” Operations</vt:lpstr>
      <vt:lpstr>General Operating Sources Total: $533M</vt:lpstr>
      <vt:lpstr>Change in General Operating Funding Sources</vt:lpstr>
      <vt:lpstr>Enrollment FY 2001 – FY 2019 </vt:lpstr>
      <vt:lpstr>PowerPoint Presentation</vt:lpstr>
      <vt:lpstr>State Support to Higher Education FY 2018 National Comparison*</vt:lpstr>
      <vt:lpstr>Tuition &amp; Fee Comparison Resident Undergraduate, 2017 – 2018 </vt:lpstr>
      <vt:lpstr>FY2018 State Appropriations for Higher Ed Per Capita  </vt:lpstr>
      <vt:lpstr>FY2018 State Appropriations for Higher Ed Per $1,000 in Personal Income  </vt:lpstr>
      <vt:lpstr>Funding per Student FTE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Mizzou FY19 Finances</dc:title>
  <dc:creator>Hampton, Chad E.</dc:creator>
  <cp:lastModifiedBy>Bush Rowe, Shelley</cp:lastModifiedBy>
  <cp:revision>3</cp:revision>
  <dcterms:created xsi:type="dcterms:W3CDTF">2020-10-05T19:54:46Z</dcterms:created>
  <dcterms:modified xsi:type="dcterms:W3CDTF">2020-10-05T22:42:49Z</dcterms:modified>
</cp:coreProperties>
</file>