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9" r:id="rId2"/>
    <p:sldId id="341" r:id="rId3"/>
    <p:sldId id="368" r:id="rId4"/>
    <p:sldId id="352" r:id="rId5"/>
    <p:sldId id="342" r:id="rId6"/>
    <p:sldId id="379" r:id="rId7"/>
    <p:sldId id="331" r:id="rId8"/>
    <p:sldId id="377" r:id="rId9"/>
    <p:sldId id="312" r:id="rId10"/>
    <p:sldId id="369" r:id="rId11"/>
    <p:sldId id="354" r:id="rId12"/>
    <p:sldId id="355" r:id="rId13"/>
    <p:sldId id="38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339"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025250941992906"/>
          <c:y val="3.780298649109539E-2"/>
          <c:w val="0.65914633621616969"/>
          <c:h val="0.86810188274488287"/>
        </c:manualLayout>
      </c:layout>
      <c:barChart>
        <c:barDir val="col"/>
        <c:grouping val="clustered"/>
        <c:varyColors val="0"/>
        <c:ser>
          <c:idx val="0"/>
          <c:order val="0"/>
          <c:tx>
            <c:strRef>
              <c:f>Sheet1!$B$1</c:f>
              <c:strCache>
                <c:ptCount val="1"/>
                <c:pt idx="0">
                  <c:v>Operating Funds</c:v>
                </c:pt>
              </c:strCache>
            </c:strRef>
          </c:tx>
          <c:invertIfNegative val="0"/>
          <c:cat>
            <c:strRef>
              <c:f>Sheet1!$A$2:$A$7</c:f>
              <c:strCache>
                <c:ptCount val="6"/>
                <c:pt idx="0">
                  <c:v>FY2014</c:v>
                </c:pt>
                <c:pt idx="1">
                  <c:v>FY2015</c:v>
                </c:pt>
                <c:pt idx="2">
                  <c:v>FY2016</c:v>
                </c:pt>
                <c:pt idx="3">
                  <c:v>FY2017</c:v>
                </c:pt>
                <c:pt idx="4">
                  <c:v>FY2018</c:v>
                </c:pt>
                <c:pt idx="5">
                  <c:v>FY2019</c:v>
                </c:pt>
              </c:strCache>
            </c:strRef>
          </c:cat>
          <c:val>
            <c:numRef>
              <c:f>Sheet1!$B$2:$B$7</c:f>
              <c:numCache>
                <c:formatCode>General</c:formatCode>
                <c:ptCount val="6"/>
                <c:pt idx="0">
                  <c:v>571809090.57300007</c:v>
                </c:pt>
                <c:pt idx="1">
                  <c:v>573739081</c:v>
                </c:pt>
                <c:pt idx="2">
                  <c:v>618134414</c:v>
                </c:pt>
                <c:pt idx="3">
                  <c:v>594376476</c:v>
                </c:pt>
                <c:pt idx="4" formatCode="0">
                  <c:v>565086750.32099998</c:v>
                </c:pt>
                <c:pt idx="5" formatCode="0">
                  <c:v>532811036.30000001</c:v>
                </c:pt>
              </c:numCache>
            </c:numRef>
          </c:val>
          <c:extLst>
            <c:ext xmlns:c16="http://schemas.microsoft.com/office/drawing/2014/chart" uri="{C3380CC4-5D6E-409C-BE32-E72D297353CC}">
              <c16:uniqueId val="{00000000-CC5F-400E-884E-2208B103D1D9}"/>
            </c:ext>
          </c:extLst>
        </c:ser>
        <c:ser>
          <c:idx val="1"/>
          <c:order val="1"/>
          <c:tx>
            <c:strRef>
              <c:f>Sheet1!$C$1</c:f>
              <c:strCache>
                <c:ptCount val="1"/>
                <c:pt idx="0">
                  <c:v>Targeted Tuition &amp; Fees</c:v>
                </c:pt>
              </c:strCache>
            </c:strRef>
          </c:tx>
          <c:invertIfNegative val="0"/>
          <c:cat>
            <c:strRef>
              <c:f>Sheet1!$A$2:$A$7</c:f>
              <c:strCache>
                <c:ptCount val="6"/>
                <c:pt idx="0">
                  <c:v>FY2014</c:v>
                </c:pt>
                <c:pt idx="1">
                  <c:v>FY2015</c:v>
                </c:pt>
                <c:pt idx="2">
                  <c:v>FY2016</c:v>
                </c:pt>
                <c:pt idx="3">
                  <c:v>FY2017</c:v>
                </c:pt>
                <c:pt idx="4">
                  <c:v>FY2018</c:v>
                </c:pt>
                <c:pt idx="5">
                  <c:v>FY2019</c:v>
                </c:pt>
              </c:strCache>
            </c:strRef>
          </c:cat>
          <c:val>
            <c:numRef>
              <c:f>Sheet1!$C$2:$C$7</c:f>
              <c:numCache>
                <c:formatCode>General</c:formatCode>
                <c:ptCount val="6"/>
                <c:pt idx="0">
                  <c:v>100318756.32799999</c:v>
                </c:pt>
                <c:pt idx="1">
                  <c:v>107934701</c:v>
                </c:pt>
                <c:pt idx="2">
                  <c:v>121255403</c:v>
                </c:pt>
                <c:pt idx="3">
                  <c:v>119075429</c:v>
                </c:pt>
                <c:pt idx="4" formatCode="0">
                  <c:v>122406043.19700001</c:v>
                </c:pt>
                <c:pt idx="5" formatCode="0">
                  <c:v>122209354.12399998</c:v>
                </c:pt>
              </c:numCache>
            </c:numRef>
          </c:val>
          <c:extLst>
            <c:ext xmlns:c16="http://schemas.microsoft.com/office/drawing/2014/chart" uri="{C3380CC4-5D6E-409C-BE32-E72D297353CC}">
              <c16:uniqueId val="{00000001-CC5F-400E-884E-2208B103D1D9}"/>
            </c:ext>
          </c:extLst>
        </c:ser>
        <c:ser>
          <c:idx val="2"/>
          <c:order val="2"/>
          <c:tx>
            <c:strRef>
              <c:f>Sheet1!$D$1</c:f>
              <c:strCache>
                <c:ptCount val="1"/>
                <c:pt idx="0">
                  <c:v>Restricted Appropriations</c:v>
                </c:pt>
              </c:strCache>
            </c:strRef>
          </c:tx>
          <c:invertIfNegative val="0"/>
          <c:cat>
            <c:strRef>
              <c:f>Sheet1!$A$2:$A$7</c:f>
              <c:strCache>
                <c:ptCount val="6"/>
                <c:pt idx="0">
                  <c:v>FY2014</c:v>
                </c:pt>
                <c:pt idx="1">
                  <c:v>FY2015</c:v>
                </c:pt>
                <c:pt idx="2">
                  <c:v>FY2016</c:v>
                </c:pt>
                <c:pt idx="3">
                  <c:v>FY2017</c:v>
                </c:pt>
                <c:pt idx="4">
                  <c:v>FY2018</c:v>
                </c:pt>
                <c:pt idx="5">
                  <c:v>FY2019</c:v>
                </c:pt>
              </c:strCache>
            </c:strRef>
          </c:cat>
          <c:val>
            <c:numRef>
              <c:f>Sheet1!$D$2:$D$7</c:f>
              <c:numCache>
                <c:formatCode>General</c:formatCode>
                <c:ptCount val="6"/>
                <c:pt idx="0">
                  <c:v>52762746.041999996</c:v>
                </c:pt>
                <c:pt idx="1">
                  <c:v>54599055</c:v>
                </c:pt>
                <c:pt idx="2">
                  <c:v>21105002</c:v>
                </c:pt>
                <c:pt idx="3">
                  <c:v>24590126</c:v>
                </c:pt>
                <c:pt idx="4" formatCode="0">
                  <c:v>21208171.987999998</c:v>
                </c:pt>
                <c:pt idx="5" formatCode="0">
                  <c:v>21234165.012000002</c:v>
                </c:pt>
              </c:numCache>
            </c:numRef>
          </c:val>
          <c:extLst>
            <c:ext xmlns:c16="http://schemas.microsoft.com/office/drawing/2014/chart" uri="{C3380CC4-5D6E-409C-BE32-E72D297353CC}">
              <c16:uniqueId val="{00000002-CC5F-400E-884E-2208B103D1D9}"/>
            </c:ext>
          </c:extLst>
        </c:ser>
        <c:ser>
          <c:idx val="3"/>
          <c:order val="3"/>
          <c:tx>
            <c:strRef>
              <c:f>Sheet1!$E$1</c:f>
              <c:strCache>
                <c:ptCount val="1"/>
                <c:pt idx="0">
                  <c:v>Grants &amp; Contracts</c:v>
                </c:pt>
              </c:strCache>
            </c:strRef>
          </c:tx>
          <c:invertIfNegative val="0"/>
          <c:cat>
            <c:strRef>
              <c:f>Sheet1!$A$2:$A$7</c:f>
              <c:strCache>
                <c:ptCount val="6"/>
                <c:pt idx="0">
                  <c:v>FY2014</c:v>
                </c:pt>
                <c:pt idx="1">
                  <c:v>FY2015</c:v>
                </c:pt>
                <c:pt idx="2">
                  <c:v>FY2016</c:v>
                </c:pt>
                <c:pt idx="3">
                  <c:v>FY2017</c:v>
                </c:pt>
                <c:pt idx="4">
                  <c:v>FY2018</c:v>
                </c:pt>
                <c:pt idx="5">
                  <c:v>FY2019</c:v>
                </c:pt>
              </c:strCache>
            </c:strRef>
          </c:cat>
          <c:val>
            <c:numRef>
              <c:f>Sheet1!$E$2:$E$7</c:f>
              <c:numCache>
                <c:formatCode>General</c:formatCode>
                <c:ptCount val="6"/>
                <c:pt idx="0">
                  <c:v>193449999.729</c:v>
                </c:pt>
                <c:pt idx="1">
                  <c:v>162699108</c:v>
                </c:pt>
                <c:pt idx="2">
                  <c:v>164619452</c:v>
                </c:pt>
                <c:pt idx="3">
                  <c:v>159401421</c:v>
                </c:pt>
                <c:pt idx="4" formatCode="0">
                  <c:v>190121859.68099999</c:v>
                </c:pt>
                <c:pt idx="5" formatCode="0">
                  <c:v>186183473.60699993</c:v>
                </c:pt>
              </c:numCache>
            </c:numRef>
          </c:val>
          <c:extLst>
            <c:ext xmlns:c16="http://schemas.microsoft.com/office/drawing/2014/chart" uri="{C3380CC4-5D6E-409C-BE32-E72D297353CC}">
              <c16:uniqueId val="{00000003-CC5F-400E-884E-2208B103D1D9}"/>
            </c:ext>
          </c:extLst>
        </c:ser>
        <c:ser>
          <c:idx val="4"/>
          <c:order val="4"/>
          <c:tx>
            <c:strRef>
              <c:f>Sheet1!$F$1</c:f>
              <c:strCache>
                <c:ptCount val="1"/>
                <c:pt idx="0">
                  <c:v>Gifts, Endowment &amp; Investment Income</c:v>
                </c:pt>
              </c:strCache>
            </c:strRef>
          </c:tx>
          <c:invertIfNegative val="0"/>
          <c:cat>
            <c:strRef>
              <c:f>Sheet1!$A$2:$A$7</c:f>
              <c:strCache>
                <c:ptCount val="6"/>
                <c:pt idx="0">
                  <c:v>FY2014</c:v>
                </c:pt>
                <c:pt idx="1">
                  <c:v>FY2015</c:v>
                </c:pt>
                <c:pt idx="2">
                  <c:v>FY2016</c:v>
                </c:pt>
                <c:pt idx="3">
                  <c:v>FY2017</c:v>
                </c:pt>
                <c:pt idx="4">
                  <c:v>FY2018</c:v>
                </c:pt>
                <c:pt idx="5">
                  <c:v>FY2019</c:v>
                </c:pt>
              </c:strCache>
            </c:strRef>
          </c:cat>
          <c:val>
            <c:numRef>
              <c:f>Sheet1!$F$2:$F$7</c:f>
              <c:numCache>
                <c:formatCode>General</c:formatCode>
                <c:ptCount val="6"/>
                <c:pt idx="0">
                  <c:v>71474749.007999957</c:v>
                </c:pt>
                <c:pt idx="1">
                  <c:v>72735395</c:v>
                </c:pt>
                <c:pt idx="2">
                  <c:v>75379610</c:v>
                </c:pt>
                <c:pt idx="3">
                  <c:v>64259116</c:v>
                </c:pt>
                <c:pt idx="4" formatCode="0">
                  <c:v>68120650.307999894</c:v>
                </c:pt>
                <c:pt idx="5" formatCode="0">
                  <c:v>72971912.414999813</c:v>
                </c:pt>
              </c:numCache>
            </c:numRef>
          </c:val>
          <c:extLst>
            <c:ext xmlns:c16="http://schemas.microsoft.com/office/drawing/2014/chart" uri="{C3380CC4-5D6E-409C-BE32-E72D297353CC}">
              <c16:uniqueId val="{00000004-CC5F-400E-884E-2208B103D1D9}"/>
            </c:ext>
          </c:extLst>
        </c:ser>
        <c:ser>
          <c:idx val="5"/>
          <c:order val="5"/>
          <c:tx>
            <c:strRef>
              <c:f>Sheet1!$G$1</c:f>
              <c:strCache>
                <c:ptCount val="1"/>
                <c:pt idx="0">
                  <c:v>"Enterprise" Operations*</c:v>
                </c:pt>
              </c:strCache>
            </c:strRef>
          </c:tx>
          <c:invertIfNegative val="0"/>
          <c:cat>
            <c:strRef>
              <c:f>Sheet1!$A$2:$A$7</c:f>
              <c:strCache>
                <c:ptCount val="6"/>
                <c:pt idx="0">
                  <c:v>FY2014</c:v>
                </c:pt>
                <c:pt idx="1">
                  <c:v>FY2015</c:v>
                </c:pt>
                <c:pt idx="2">
                  <c:v>FY2016</c:v>
                </c:pt>
                <c:pt idx="3">
                  <c:v>FY2017</c:v>
                </c:pt>
                <c:pt idx="4">
                  <c:v>FY2018</c:v>
                </c:pt>
                <c:pt idx="5">
                  <c:v>FY2019</c:v>
                </c:pt>
              </c:strCache>
            </c:strRef>
          </c:cat>
          <c:val>
            <c:numRef>
              <c:f>Sheet1!$G$2:$G$7</c:f>
              <c:numCache>
                <c:formatCode>General</c:formatCode>
                <c:ptCount val="6"/>
                <c:pt idx="0">
                  <c:v>1153799613.2739992</c:v>
                </c:pt>
                <c:pt idx="1">
                  <c:v>1197755032</c:v>
                </c:pt>
                <c:pt idx="2">
                  <c:v>1283237414</c:v>
                </c:pt>
                <c:pt idx="3">
                  <c:v>1343146345</c:v>
                </c:pt>
                <c:pt idx="4" formatCode="0">
                  <c:v>1449328176.9419999</c:v>
                </c:pt>
                <c:pt idx="5" formatCode="0">
                  <c:v>1520336826.6860003</c:v>
                </c:pt>
              </c:numCache>
            </c:numRef>
          </c:val>
          <c:extLst>
            <c:ext xmlns:c16="http://schemas.microsoft.com/office/drawing/2014/chart" uri="{C3380CC4-5D6E-409C-BE32-E72D297353CC}">
              <c16:uniqueId val="{00000005-CC5F-400E-884E-2208B103D1D9}"/>
            </c:ext>
          </c:extLst>
        </c:ser>
        <c:dLbls>
          <c:showLegendKey val="0"/>
          <c:showVal val="0"/>
          <c:showCatName val="0"/>
          <c:showSerName val="0"/>
          <c:showPercent val="0"/>
          <c:showBubbleSize val="0"/>
        </c:dLbls>
        <c:gapWidth val="150"/>
        <c:axId val="432876576"/>
        <c:axId val="432875400"/>
      </c:barChart>
      <c:catAx>
        <c:axId val="432876576"/>
        <c:scaling>
          <c:orientation val="minMax"/>
        </c:scaling>
        <c:delete val="0"/>
        <c:axPos val="b"/>
        <c:numFmt formatCode="General" sourceLinked="0"/>
        <c:majorTickMark val="out"/>
        <c:minorTickMark val="none"/>
        <c:tickLblPos val="nextTo"/>
        <c:txPr>
          <a:bodyPr/>
          <a:lstStyle/>
          <a:p>
            <a:pPr>
              <a:defRPr sz="1400"/>
            </a:pPr>
            <a:endParaRPr lang="en-US"/>
          </a:p>
        </c:txPr>
        <c:crossAx val="432875400"/>
        <c:crosses val="autoZero"/>
        <c:auto val="1"/>
        <c:lblAlgn val="ctr"/>
        <c:lblOffset val="100"/>
        <c:noMultiLvlLbl val="0"/>
      </c:catAx>
      <c:valAx>
        <c:axId val="432875400"/>
        <c:scaling>
          <c:orientation val="minMax"/>
          <c:max val="1600000000"/>
        </c:scaling>
        <c:delete val="0"/>
        <c:axPos val="l"/>
        <c:majorGridlines/>
        <c:numFmt formatCode="#,##0" sourceLinked="0"/>
        <c:majorTickMark val="out"/>
        <c:minorTickMark val="none"/>
        <c:tickLblPos val="nextTo"/>
        <c:txPr>
          <a:bodyPr/>
          <a:lstStyle/>
          <a:p>
            <a:pPr>
              <a:defRPr sz="1400"/>
            </a:pPr>
            <a:endParaRPr lang="en-US"/>
          </a:p>
        </c:txPr>
        <c:crossAx val="432876576"/>
        <c:crosses val="autoZero"/>
        <c:crossBetween val="between"/>
        <c:dispUnits>
          <c:builtInUnit val="millions"/>
          <c:dispUnitsLbl>
            <c:layout>
              <c:manualLayout>
                <c:xMode val="edge"/>
                <c:yMode val="edge"/>
                <c:x val="1.7174082747853241E-2"/>
                <c:y val="0.79612062616466739"/>
              </c:manualLayout>
            </c:layout>
            <c:txPr>
              <a:bodyPr/>
              <a:lstStyle/>
              <a:p>
                <a:pPr>
                  <a:defRPr sz="1200">
                    <a:latin typeface="+mn-lt"/>
                    <a:cs typeface="Calibri" panose="020F0502020204030204" pitchFamily="34" charset="0"/>
                  </a:defRPr>
                </a:pPr>
                <a:endParaRPr lang="en-US"/>
              </a:p>
            </c:txPr>
          </c:dispUnitsLbl>
        </c:dispUnits>
      </c:valAx>
    </c:plotArea>
    <c:legend>
      <c:legendPos val="r"/>
      <c:layout>
        <c:manualLayout>
          <c:xMode val="edge"/>
          <c:yMode val="edge"/>
          <c:x val="0.80252140613570844"/>
          <c:y val="0.11096954688573533"/>
          <c:w val="0.16625298886819476"/>
          <c:h val="0.73788493952380241"/>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perspective val="0"/>
    </c:view3D>
    <c:floor>
      <c:thickness val="0"/>
    </c:floor>
    <c:sideWall>
      <c:thickness val="0"/>
    </c:sideWall>
    <c:backWall>
      <c:thickness val="0"/>
    </c:backWall>
    <c:plotArea>
      <c:layout>
        <c:manualLayout>
          <c:layoutTarget val="inner"/>
          <c:xMode val="edge"/>
          <c:yMode val="edge"/>
          <c:x val="0.12880810459440334"/>
          <c:y val="6.9990157480314966E-2"/>
          <c:w val="0.73242414207569861"/>
          <c:h val="0.82474119962946202"/>
        </c:manualLayout>
      </c:layout>
      <c:area3DChart>
        <c:grouping val="percentStacked"/>
        <c:varyColors val="0"/>
        <c:ser>
          <c:idx val="2"/>
          <c:order val="0"/>
          <c:tx>
            <c:strRef>
              <c:f>Sheet1!$D$1</c:f>
              <c:strCache>
                <c:ptCount val="1"/>
                <c:pt idx="0">
                  <c:v>Recovery of Indirect Costs</c:v>
                </c:pt>
              </c:strCache>
            </c:strRef>
          </c:tx>
          <c:spPr>
            <a:solidFill>
              <a:srgbClr val="FADA7A"/>
            </a:solidFill>
            <a:ln w="25400">
              <a:noFill/>
            </a:ln>
          </c:spPr>
          <c:val>
            <c:numRef>
              <c:f>Sheet1!$D$2:$D$31</c:f>
              <c:numCache>
                <c:formatCode>0.0%</c:formatCode>
                <c:ptCount val="30"/>
                <c:pt idx="0">
                  <c:v>3.2413648574754476E-2</c:v>
                </c:pt>
                <c:pt idx="1">
                  <c:v>3.2598170165970233E-2</c:v>
                </c:pt>
                <c:pt idx="2">
                  <c:v>3.4861667134115412E-2</c:v>
                </c:pt>
                <c:pt idx="3">
                  <c:v>3.1412112862020232E-2</c:v>
                </c:pt>
                <c:pt idx="4">
                  <c:v>3.7679431407650454E-2</c:v>
                </c:pt>
                <c:pt idx="5">
                  <c:v>3.8387330570753719E-2</c:v>
                </c:pt>
                <c:pt idx="6">
                  <c:v>3.7691148093613812E-2</c:v>
                </c:pt>
                <c:pt idx="7">
                  <c:v>3.9176829138797907E-2</c:v>
                </c:pt>
                <c:pt idx="8">
                  <c:v>4.1641050823912625E-2</c:v>
                </c:pt>
                <c:pt idx="9">
                  <c:v>4.9234223038365617E-2</c:v>
                </c:pt>
                <c:pt idx="10">
                  <c:v>4.9080834127411807E-2</c:v>
                </c:pt>
                <c:pt idx="11">
                  <c:v>5.3874411569541404E-2</c:v>
                </c:pt>
                <c:pt idx="12">
                  <c:v>6.0408793836159047E-2</c:v>
                </c:pt>
                <c:pt idx="13">
                  <c:v>6.6649459874383823E-2</c:v>
                </c:pt>
                <c:pt idx="14">
                  <c:v>6.667987073555523E-2</c:v>
                </c:pt>
                <c:pt idx="15">
                  <c:v>6.3569060326910412E-2</c:v>
                </c:pt>
                <c:pt idx="16">
                  <c:v>6.2726357470388669E-2</c:v>
                </c:pt>
                <c:pt idx="17">
                  <c:v>6.6386383270899255E-2</c:v>
                </c:pt>
                <c:pt idx="18">
                  <c:v>6.6896041458673908E-2</c:v>
                </c:pt>
                <c:pt idx="19">
                  <c:v>6.6696964895495092E-2</c:v>
                </c:pt>
                <c:pt idx="20">
                  <c:v>6.7500576593371109E-2</c:v>
                </c:pt>
                <c:pt idx="21">
                  <c:v>6.8240714184747114E-2</c:v>
                </c:pt>
                <c:pt idx="22">
                  <c:v>6.6242367179464301E-2</c:v>
                </c:pt>
                <c:pt idx="23">
                  <c:v>6.2685587922566802E-2</c:v>
                </c:pt>
                <c:pt idx="24">
                  <c:v>5.651358696293176E-2</c:v>
                </c:pt>
                <c:pt idx="25">
                  <c:v>6.3439353549188282E-2</c:v>
                </c:pt>
                <c:pt idx="26">
                  <c:v>5.3184375968312776E-2</c:v>
                </c:pt>
                <c:pt idx="27">
                  <c:v>5.7689429857108343E-2</c:v>
                </c:pt>
                <c:pt idx="28">
                  <c:v>6.5349859709763453E-2</c:v>
                </c:pt>
                <c:pt idx="29">
                  <c:v>5.9741602372247363E-2</c:v>
                </c:pt>
              </c:numCache>
            </c:numRef>
          </c:val>
          <c:extLst>
            <c:ext xmlns:c16="http://schemas.microsoft.com/office/drawing/2014/chart" uri="{C3380CC4-5D6E-409C-BE32-E72D297353CC}">
              <c16:uniqueId val="{00000000-12DC-4B7C-90BF-9860215D8EFA}"/>
            </c:ext>
          </c:extLst>
        </c:ser>
        <c:ser>
          <c:idx val="1"/>
          <c:order val="1"/>
          <c:tx>
            <c:strRef>
              <c:f>Sheet1!$B$1</c:f>
              <c:strCache>
                <c:ptCount val="1"/>
                <c:pt idx="0">
                  <c:v>State Appropriations</c:v>
                </c:pt>
              </c:strCache>
            </c:strRef>
          </c:tx>
          <c:spPr>
            <a:solidFill>
              <a:schemeClr val="tx1">
                <a:lumMod val="85000"/>
                <a:lumOff val="15000"/>
              </a:schemeClr>
            </a:solidFill>
          </c:spPr>
          <c:cat>
            <c:strRef>
              <c:f>Sheet1!$A$2:$A$31</c:f>
              <c:strCache>
                <c:ptCount val="30"/>
                <c:pt idx="0">
                  <c:v>1990</c:v>
                </c:pt>
                <c:pt idx="5">
                  <c:v>1995</c:v>
                </c:pt>
                <c:pt idx="10">
                  <c:v>2000</c:v>
                </c:pt>
                <c:pt idx="15">
                  <c:v>2005</c:v>
                </c:pt>
                <c:pt idx="20">
                  <c:v>2010</c:v>
                </c:pt>
                <c:pt idx="25">
                  <c:v>2015</c:v>
                </c:pt>
                <c:pt idx="29">
                  <c:v>2019</c:v>
                </c:pt>
              </c:strCache>
            </c:strRef>
          </c:cat>
          <c:val>
            <c:numRef>
              <c:f>Sheet1!$B$2:$B$31</c:f>
              <c:numCache>
                <c:formatCode>0.0%</c:formatCode>
                <c:ptCount val="30"/>
                <c:pt idx="0">
                  <c:v>0.69544069892365301</c:v>
                </c:pt>
                <c:pt idx="1">
                  <c:v>0.64719315502115859</c:v>
                </c:pt>
                <c:pt idx="2">
                  <c:v>0.63988382396944465</c:v>
                </c:pt>
                <c:pt idx="3">
                  <c:v>0.62126637183581057</c:v>
                </c:pt>
                <c:pt idx="4">
                  <c:v>0.64085159218913268</c:v>
                </c:pt>
                <c:pt idx="5">
                  <c:v>0.63319564524248229</c:v>
                </c:pt>
                <c:pt idx="6">
                  <c:v>0.62029323419010252</c:v>
                </c:pt>
                <c:pt idx="7">
                  <c:v>0.61031677148917274</c:v>
                </c:pt>
                <c:pt idx="8">
                  <c:v>0.608377466792132</c:v>
                </c:pt>
                <c:pt idx="9">
                  <c:v>0.60883710472714414</c:v>
                </c:pt>
                <c:pt idx="10">
                  <c:v>0.61371238768377312</c:v>
                </c:pt>
                <c:pt idx="11">
                  <c:v>0.60911858267871655</c:v>
                </c:pt>
                <c:pt idx="12">
                  <c:v>0.56400461938558166</c:v>
                </c:pt>
                <c:pt idx="13">
                  <c:v>0.53957803996278431</c:v>
                </c:pt>
                <c:pt idx="14">
                  <c:v>0.48771067669786494</c:v>
                </c:pt>
                <c:pt idx="15">
                  <c:v>0.46644476380781696</c:v>
                </c:pt>
                <c:pt idx="16">
                  <c:v>0.45492830171575793</c:v>
                </c:pt>
                <c:pt idx="17">
                  <c:v>0.43933760877380756</c:v>
                </c:pt>
                <c:pt idx="18">
                  <c:v>0.43680873342392534</c:v>
                </c:pt>
                <c:pt idx="19">
                  <c:v>0.42203861248178032</c:v>
                </c:pt>
                <c:pt idx="20">
                  <c:v>0.41216354786905901</c:v>
                </c:pt>
                <c:pt idx="21">
                  <c:v>0.38139983339926903</c:v>
                </c:pt>
                <c:pt idx="22">
                  <c:v>0.33819127468418841</c:v>
                </c:pt>
                <c:pt idx="23">
                  <c:v>0.32551746792083958</c:v>
                </c:pt>
                <c:pt idx="24">
                  <c:v>0.33250288805832251</c:v>
                </c:pt>
                <c:pt idx="25">
                  <c:v>0.40468574548842251</c:v>
                </c:pt>
                <c:pt idx="26">
                  <c:v>0.33187062420684732</c:v>
                </c:pt>
                <c:pt idx="27">
                  <c:v>0.33314066180027146</c:v>
                </c:pt>
                <c:pt idx="28">
                  <c:v>0.33140487492782145</c:v>
                </c:pt>
                <c:pt idx="29">
                  <c:v>0.35598700384443999</c:v>
                </c:pt>
              </c:numCache>
            </c:numRef>
          </c:val>
          <c:extLst>
            <c:ext xmlns:c16="http://schemas.microsoft.com/office/drawing/2014/chart" uri="{C3380CC4-5D6E-409C-BE32-E72D297353CC}">
              <c16:uniqueId val="{00000001-12DC-4B7C-90BF-9860215D8EFA}"/>
            </c:ext>
          </c:extLst>
        </c:ser>
        <c:ser>
          <c:idx val="0"/>
          <c:order val="2"/>
          <c:tx>
            <c:strRef>
              <c:f>Sheet1!$C$1</c:f>
              <c:strCache>
                <c:ptCount val="1"/>
                <c:pt idx="0">
                  <c:v>Tuition</c:v>
                </c:pt>
              </c:strCache>
            </c:strRef>
          </c:tx>
          <c:spPr>
            <a:solidFill>
              <a:srgbClr val="E8AE10"/>
            </a:solidFill>
          </c:spPr>
          <c:cat>
            <c:strRef>
              <c:f>Sheet1!$A$2:$A$31</c:f>
              <c:strCache>
                <c:ptCount val="30"/>
                <c:pt idx="0">
                  <c:v>1990</c:v>
                </c:pt>
                <c:pt idx="5">
                  <c:v>1995</c:v>
                </c:pt>
                <c:pt idx="10">
                  <c:v>2000</c:v>
                </c:pt>
                <c:pt idx="15">
                  <c:v>2005</c:v>
                </c:pt>
                <c:pt idx="20">
                  <c:v>2010</c:v>
                </c:pt>
                <c:pt idx="25">
                  <c:v>2015</c:v>
                </c:pt>
                <c:pt idx="29">
                  <c:v>2019</c:v>
                </c:pt>
              </c:strCache>
            </c:strRef>
          </c:cat>
          <c:val>
            <c:numRef>
              <c:f>Sheet1!$C$2:$C$31</c:f>
              <c:numCache>
                <c:formatCode>0.0%</c:formatCode>
                <c:ptCount val="30"/>
                <c:pt idx="0">
                  <c:v>0.27214565250159256</c:v>
                </c:pt>
                <c:pt idx="1">
                  <c:v>0.32020867481287124</c:v>
                </c:pt>
                <c:pt idx="2">
                  <c:v>0.32525450889643992</c:v>
                </c:pt>
                <c:pt idx="3">
                  <c:v>0.3473215153021692</c:v>
                </c:pt>
                <c:pt idx="4">
                  <c:v>0.32146897640321681</c:v>
                </c:pt>
                <c:pt idx="5">
                  <c:v>0.32841702418676394</c:v>
                </c:pt>
                <c:pt idx="6">
                  <c:v>0.34201561771628369</c:v>
                </c:pt>
                <c:pt idx="7">
                  <c:v>0.35050639937202915</c:v>
                </c:pt>
                <c:pt idx="8">
                  <c:v>0.34998148238395543</c:v>
                </c:pt>
                <c:pt idx="9">
                  <c:v>0.34192867223449025</c:v>
                </c:pt>
                <c:pt idx="10">
                  <c:v>0.337206778188815</c:v>
                </c:pt>
                <c:pt idx="11">
                  <c:v>0.33700700575174203</c:v>
                </c:pt>
                <c:pt idx="12">
                  <c:v>0.37558658677825935</c:v>
                </c:pt>
                <c:pt idx="13">
                  <c:v>0.39377250016283177</c:v>
                </c:pt>
                <c:pt idx="14">
                  <c:v>0.44560945256657974</c:v>
                </c:pt>
                <c:pt idx="15">
                  <c:v>0.46998617586527253</c:v>
                </c:pt>
                <c:pt idx="16">
                  <c:v>0.48234534081385344</c:v>
                </c:pt>
                <c:pt idx="17">
                  <c:v>0.49427600795529303</c:v>
                </c:pt>
                <c:pt idx="18">
                  <c:v>0.49629522511740065</c:v>
                </c:pt>
                <c:pt idx="19">
                  <c:v>0.51126442262272453</c:v>
                </c:pt>
                <c:pt idx="20">
                  <c:v>0.52033587553756988</c:v>
                </c:pt>
                <c:pt idx="21">
                  <c:v>0.55035945241598372</c:v>
                </c:pt>
                <c:pt idx="22">
                  <c:v>0.5955663581363474</c:v>
                </c:pt>
                <c:pt idx="23">
                  <c:v>0.61179694415659358</c:v>
                </c:pt>
                <c:pt idx="24">
                  <c:v>0.61098352497874586</c:v>
                </c:pt>
                <c:pt idx="25">
                  <c:v>0.73637289987099808</c:v>
                </c:pt>
                <c:pt idx="26">
                  <c:v>0.61494499982483974</c:v>
                </c:pt>
                <c:pt idx="27">
                  <c:v>0.60916990834262019</c:v>
                </c:pt>
                <c:pt idx="28">
                  <c:v>0.60324526536241507</c:v>
                </c:pt>
                <c:pt idx="29">
                  <c:v>0.58427139378331261</c:v>
                </c:pt>
              </c:numCache>
            </c:numRef>
          </c:val>
          <c:extLst>
            <c:ext xmlns:c16="http://schemas.microsoft.com/office/drawing/2014/chart" uri="{C3380CC4-5D6E-409C-BE32-E72D297353CC}">
              <c16:uniqueId val="{00000002-12DC-4B7C-90BF-9860215D8EFA}"/>
            </c:ext>
          </c:extLst>
        </c:ser>
        <c:dLbls>
          <c:showLegendKey val="0"/>
          <c:showVal val="0"/>
          <c:showCatName val="0"/>
          <c:showSerName val="0"/>
          <c:showPercent val="0"/>
          <c:showBubbleSize val="0"/>
        </c:dLbls>
        <c:gapDepth val="257"/>
        <c:axId val="432873832"/>
        <c:axId val="432880496"/>
        <c:axId val="0"/>
      </c:area3DChart>
      <c:catAx>
        <c:axId val="432873832"/>
        <c:scaling>
          <c:orientation val="minMax"/>
        </c:scaling>
        <c:delete val="0"/>
        <c:axPos val="b"/>
        <c:numFmt formatCode="m/d/yyyy" sourceLinked="1"/>
        <c:majorTickMark val="out"/>
        <c:minorTickMark val="none"/>
        <c:tickLblPos val="nextTo"/>
        <c:txPr>
          <a:bodyPr rot="-2100000"/>
          <a:lstStyle/>
          <a:p>
            <a:pPr>
              <a:defRPr sz="1200">
                <a:latin typeface="+mn-lt"/>
              </a:defRPr>
            </a:pPr>
            <a:endParaRPr lang="en-US"/>
          </a:p>
        </c:txPr>
        <c:crossAx val="432880496"/>
        <c:crosses val="autoZero"/>
        <c:auto val="1"/>
        <c:lblAlgn val="ctr"/>
        <c:lblOffset val="100"/>
        <c:tickLblSkip val="1"/>
        <c:noMultiLvlLbl val="0"/>
      </c:catAx>
      <c:valAx>
        <c:axId val="432880496"/>
        <c:scaling>
          <c:orientation val="minMax"/>
        </c:scaling>
        <c:delete val="0"/>
        <c:axPos val="l"/>
        <c:majorGridlines/>
        <c:numFmt formatCode="0%" sourceLinked="1"/>
        <c:majorTickMark val="none"/>
        <c:minorTickMark val="none"/>
        <c:tickLblPos val="nextTo"/>
        <c:txPr>
          <a:bodyPr/>
          <a:lstStyle/>
          <a:p>
            <a:pPr>
              <a:defRPr sz="1200">
                <a:latin typeface="Arial" pitchFamily="34" charset="0"/>
                <a:cs typeface="Arial" pitchFamily="34" charset="0"/>
              </a:defRPr>
            </a:pPr>
            <a:endParaRPr lang="en-US"/>
          </a:p>
        </c:txPr>
        <c:crossAx val="432873832"/>
        <c:crosses val="autoZero"/>
        <c:crossBetween val="midCat"/>
        <c:majorUnit val="0.1"/>
      </c:valAx>
      <c:spPr>
        <a:noFill/>
      </c:spPr>
    </c:plotArea>
    <c:plotVisOnly val="1"/>
    <c:dispBlanksAs val="zero"/>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37520067273144E-2"/>
          <c:y val="0.10670434340868681"/>
          <c:w val="0.84551561489596405"/>
          <c:h val="0.69741271826560913"/>
        </c:manualLayout>
      </c:layout>
      <c:lineChart>
        <c:grouping val="standard"/>
        <c:varyColors val="0"/>
        <c:ser>
          <c:idx val="0"/>
          <c:order val="0"/>
          <c:tx>
            <c:strRef>
              <c:f>Sheet1!$B$1</c:f>
              <c:strCache>
                <c:ptCount val="1"/>
                <c:pt idx="0">
                  <c:v>Head Count</c:v>
                </c:pt>
              </c:strCache>
            </c:strRef>
          </c:tx>
          <c:cat>
            <c:strRef>
              <c:f>Sheet1!$A$2:$A$20</c:f>
              <c:strCache>
                <c:ptCount val="19"/>
                <c:pt idx="0">
                  <c:v>2001</c:v>
                </c:pt>
                <c:pt idx="4">
                  <c:v>2005</c:v>
                </c:pt>
                <c:pt idx="9">
                  <c:v>2010</c:v>
                </c:pt>
                <c:pt idx="14">
                  <c:v>2015</c:v>
                </c:pt>
                <c:pt idx="18">
                  <c:v>2019</c:v>
                </c:pt>
              </c:strCache>
            </c:strRef>
          </c:cat>
          <c:val>
            <c:numRef>
              <c:f>Sheet1!$B$2:$B$20</c:f>
              <c:numCache>
                <c:formatCode>#,##0</c:formatCode>
                <c:ptCount val="19"/>
                <c:pt idx="0">
                  <c:v>23309</c:v>
                </c:pt>
                <c:pt idx="1">
                  <c:v>23667</c:v>
                </c:pt>
                <c:pt idx="2">
                  <c:v>26124</c:v>
                </c:pt>
                <c:pt idx="3">
                  <c:v>26805</c:v>
                </c:pt>
                <c:pt idx="4">
                  <c:v>27003</c:v>
                </c:pt>
                <c:pt idx="5">
                  <c:v>27930</c:v>
                </c:pt>
                <c:pt idx="6">
                  <c:v>28184</c:v>
                </c:pt>
                <c:pt idx="7">
                  <c:v>28405</c:v>
                </c:pt>
                <c:pt idx="8">
                  <c:v>30130</c:v>
                </c:pt>
                <c:pt idx="9">
                  <c:v>31237</c:v>
                </c:pt>
                <c:pt idx="10">
                  <c:v>32341</c:v>
                </c:pt>
                <c:pt idx="11">
                  <c:v>33762</c:v>
                </c:pt>
                <c:pt idx="12">
                  <c:v>34704</c:v>
                </c:pt>
                <c:pt idx="13">
                  <c:v>34616</c:v>
                </c:pt>
                <c:pt idx="14">
                  <c:v>35425</c:v>
                </c:pt>
                <c:pt idx="15">
                  <c:v>35424</c:v>
                </c:pt>
                <c:pt idx="16">
                  <c:v>33239</c:v>
                </c:pt>
                <c:pt idx="17">
                  <c:v>30844</c:v>
                </c:pt>
                <c:pt idx="18">
                  <c:v>29843</c:v>
                </c:pt>
              </c:numCache>
            </c:numRef>
          </c:val>
          <c:smooth val="0"/>
          <c:extLst>
            <c:ext xmlns:c16="http://schemas.microsoft.com/office/drawing/2014/chart" uri="{C3380CC4-5D6E-409C-BE32-E72D297353CC}">
              <c16:uniqueId val="{00000000-D865-4F2C-B6FE-4D4C1454A902}"/>
            </c:ext>
          </c:extLst>
        </c:ser>
        <c:dLbls>
          <c:showLegendKey val="0"/>
          <c:showVal val="0"/>
          <c:showCatName val="0"/>
          <c:showSerName val="0"/>
          <c:showPercent val="0"/>
          <c:showBubbleSize val="0"/>
        </c:dLbls>
        <c:marker val="1"/>
        <c:smooth val="0"/>
        <c:axId val="431069472"/>
        <c:axId val="431069864"/>
      </c:lineChart>
      <c:catAx>
        <c:axId val="431069472"/>
        <c:scaling>
          <c:orientation val="minMax"/>
        </c:scaling>
        <c:delete val="0"/>
        <c:axPos val="b"/>
        <c:numFmt formatCode="General" sourceLinked="1"/>
        <c:majorTickMark val="out"/>
        <c:minorTickMark val="none"/>
        <c:tickLblPos val="low"/>
        <c:txPr>
          <a:bodyPr rot="-2700000" vert="horz"/>
          <a:lstStyle/>
          <a:p>
            <a:pPr>
              <a:defRPr sz="1400"/>
            </a:pPr>
            <a:endParaRPr lang="en-US"/>
          </a:p>
        </c:txPr>
        <c:crossAx val="431069864"/>
        <c:crosses val="autoZero"/>
        <c:auto val="1"/>
        <c:lblAlgn val="ctr"/>
        <c:lblOffset val="100"/>
        <c:tickMarkSkip val="1"/>
        <c:noMultiLvlLbl val="0"/>
      </c:catAx>
      <c:valAx>
        <c:axId val="431069864"/>
        <c:scaling>
          <c:orientation val="minMax"/>
          <c:min val="20000"/>
        </c:scaling>
        <c:delete val="0"/>
        <c:axPos val="l"/>
        <c:majorGridlines/>
        <c:numFmt formatCode="#,##0" sourceLinked="1"/>
        <c:majorTickMark val="none"/>
        <c:minorTickMark val="none"/>
        <c:tickLblPos val="nextTo"/>
        <c:spPr>
          <a:ln>
            <a:noFill/>
          </a:ln>
        </c:spPr>
        <c:txPr>
          <a:bodyPr/>
          <a:lstStyle/>
          <a:p>
            <a:pPr>
              <a:defRPr sz="1400"/>
            </a:pPr>
            <a:endParaRPr lang="en-US"/>
          </a:p>
        </c:txPr>
        <c:crossAx val="431069472"/>
        <c:crosses val="autoZero"/>
        <c:crossBetween val="midCat"/>
      </c:valAx>
      <c:spPr>
        <a:noFill/>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750899193156417E-2"/>
          <c:y val="6.4657152230971127E-2"/>
          <c:w val="0.90055774278215228"/>
          <c:h val="0.74942011154855637"/>
        </c:manualLayout>
      </c:layout>
      <c:lineChart>
        <c:grouping val="standard"/>
        <c:varyColors val="0"/>
        <c:ser>
          <c:idx val="0"/>
          <c:order val="0"/>
          <c:tx>
            <c:strRef>
              <c:f>Sheet1!$B$1</c:f>
              <c:strCache>
                <c:ptCount val="1"/>
                <c:pt idx="0">
                  <c:v>Head Count</c:v>
                </c:pt>
              </c:strCache>
            </c:strRef>
          </c:tx>
          <c:spPr>
            <a:ln w="34925" cap="rnd">
              <a:solidFill>
                <a:schemeClr val="accent1"/>
              </a:solidFill>
              <a:round/>
            </a:ln>
            <a:effectLst/>
          </c:spPr>
          <c:marker>
            <c:symbol val="diamond"/>
            <c:size val="7"/>
            <c:spPr>
              <a:solidFill>
                <a:schemeClr val="accent1"/>
              </a:solidFill>
              <a:ln w="9525">
                <a:solidFill>
                  <a:schemeClr val="accent1"/>
                </a:solidFill>
              </a:ln>
              <a:effectLst/>
            </c:spPr>
          </c:marker>
          <c:cat>
            <c:strRef>
              <c:f>Sheet1!$A$2:$A$20</c:f>
              <c:strCache>
                <c:ptCount val="19"/>
                <c:pt idx="0">
                  <c:v>2001</c:v>
                </c:pt>
                <c:pt idx="4">
                  <c:v>2005</c:v>
                </c:pt>
                <c:pt idx="9">
                  <c:v>2010</c:v>
                </c:pt>
                <c:pt idx="14">
                  <c:v>2015</c:v>
                </c:pt>
                <c:pt idx="18">
                  <c:v>2019</c:v>
                </c:pt>
              </c:strCache>
            </c:strRef>
          </c:cat>
          <c:val>
            <c:numRef>
              <c:f>Sheet1!$B$2:$B$20</c:f>
              <c:numCache>
                <c:formatCode>0.0%</c:formatCode>
                <c:ptCount val="19"/>
                <c:pt idx="0">
                  <c:v>0</c:v>
                </c:pt>
                <c:pt idx="1">
                  <c:v>1.5358874254579775E-2</c:v>
                </c:pt>
                <c:pt idx="2">
                  <c:v>0.12076880175039684</c:v>
                </c:pt>
                <c:pt idx="3">
                  <c:v>0.14998498434081256</c:v>
                </c:pt>
                <c:pt idx="4">
                  <c:v>0.15847955725256338</c:v>
                </c:pt>
                <c:pt idx="5">
                  <c:v>0.19824960315757861</c:v>
                </c:pt>
                <c:pt idx="6">
                  <c:v>0.20914668153931959</c:v>
                </c:pt>
                <c:pt idx="7">
                  <c:v>0.21862799776910205</c:v>
                </c:pt>
                <c:pt idx="8">
                  <c:v>0.29263374662147668</c:v>
                </c:pt>
                <c:pt idx="9">
                  <c:v>0.34012613153717447</c:v>
                </c:pt>
                <c:pt idx="10">
                  <c:v>0.38748981080269423</c:v>
                </c:pt>
                <c:pt idx="11">
                  <c:v>0.44845338710369387</c:v>
                </c:pt>
                <c:pt idx="12">
                  <c:v>0.48886696125959928</c:v>
                </c:pt>
                <c:pt idx="13">
                  <c:v>0.48509159552104336</c:v>
                </c:pt>
                <c:pt idx="14">
                  <c:v>0.51979921918572225</c:v>
                </c:pt>
                <c:pt idx="15">
                  <c:v>0.51975631730232952</c:v>
                </c:pt>
                <c:pt idx="16">
                  <c:v>0.42601570208932171</c:v>
                </c:pt>
                <c:pt idx="17">
                  <c:v>0.32326569136385086</c:v>
                </c:pt>
                <c:pt idx="18">
                  <c:v>0.28032090608777727</c:v>
                </c:pt>
              </c:numCache>
            </c:numRef>
          </c:val>
          <c:smooth val="0"/>
          <c:extLst>
            <c:ext xmlns:c16="http://schemas.microsoft.com/office/drawing/2014/chart" uri="{C3380CC4-5D6E-409C-BE32-E72D297353CC}">
              <c16:uniqueId val="{00000000-6F3E-4CA5-89FF-69E675D5C7C6}"/>
            </c:ext>
          </c:extLst>
        </c:ser>
        <c:ser>
          <c:idx val="1"/>
          <c:order val="1"/>
          <c:tx>
            <c:strRef>
              <c:f>Sheet1!$C$1</c:f>
              <c:strCache>
                <c:ptCount val="1"/>
                <c:pt idx="0">
                  <c:v>State Appropriations</c:v>
                </c:pt>
              </c:strCache>
            </c:strRef>
          </c:tx>
          <c:spPr>
            <a:ln w="34925" cap="rnd">
              <a:solidFill>
                <a:srgbClr val="C00000"/>
              </a:solidFill>
              <a:round/>
            </a:ln>
            <a:effectLst/>
          </c:spPr>
          <c:marker>
            <c:symbol val="square"/>
            <c:size val="7"/>
            <c:spPr>
              <a:solidFill>
                <a:srgbClr val="C00000"/>
              </a:solidFill>
              <a:ln w="9525">
                <a:solidFill>
                  <a:srgbClr val="C00000"/>
                </a:solidFill>
              </a:ln>
              <a:effectLst/>
            </c:spPr>
          </c:marker>
          <c:cat>
            <c:strRef>
              <c:f>Sheet1!$A$2:$A$20</c:f>
              <c:strCache>
                <c:ptCount val="19"/>
                <c:pt idx="0">
                  <c:v>2001</c:v>
                </c:pt>
                <c:pt idx="4">
                  <c:v>2005</c:v>
                </c:pt>
                <c:pt idx="9">
                  <c:v>2010</c:v>
                </c:pt>
                <c:pt idx="14">
                  <c:v>2015</c:v>
                </c:pt>
                <c:pt idx="18">
                  <c:v>2019</c:v>
                </c:pt>
              </c:strCache>
            </c:strRef>
          </c:cat>
          <c:val>
            <c:numRef>
              <c:f>Sheet1!$C$2:$C$20</c:f>
              <c:numCache>
                <c:formatCode>0.0%</c:formatCode>
                <c:ptCount val="19"/>
                <c:pt idx="0">
                  <c:v>0</c:v>
                </c:pt>
                <c:pt idx="1">
                  <c:v>-0.12141539010156857</c:v>
                </c:pt>
                <c:pt idx="2">
                  <c:v>-9.7929742325737826E-2</c:v>
                </c:pt>
                <c:pt idx="3">
                  <c:v>-0.12778569260843564</c:v>
                </c:pt>
                <c:pt idx="4">
                  <c:v>-0.12034115943992724</c:v>
                </c:pt>
                <c:pt idx="5">
                  <c:v>-0.10950988293788992</c:v>
                </c:pt>
                <c:pt idx="6">
                  <c:v>-9.2521334091357113E-2</c:v>
                </c:pt>
                <c:pt idx="7">
                  <c:v>-5.6616543382459063E-2</c:v>
                </c:pt>
                <c:pt idx="8">
                  <c:v>-1.6929400420404684E-2</c:v>
                </c:pt>
                <c:pt idx="9">
                  <c:v>-1.7409268720592501E-2</c:v>
                </c:pt>
                <c:pt idx="10">
                  <c:v>-6.8804173940573726E-2</c:v>
                </c:pt>
                <c:pt idx="11">
                  <c:v>-0.13985086696649737</c:v>
                </c:pt>
                <c:pt idx="12">
                  <c:v>-0.12747793040017463</c:v>
                </c:pt>
                <c:pt idx="13">
                  <c:v>-8.3256808922236955E-2</c:v>
                </c:pt>
                <c:pt idx="14">
                  <c:v>-1.8360336705753291E-2</c:v>
                </c:pt>
                <c:pt idx="15">
                  <c:v>-4.4625678226061938E-3</c:v>
                </c:pt>
                <c:pt idx="16">
                  <c:v>-5.9493929989481865E-2</c:v>
                </c:pt>
                <c:pt idx="17">
                  <c:v>-0.10388037607193643</c:v>
                </c:pt>
                <c:pt idx="18">
                  <c:v>-7.6398149561831774E-2</c:v>
                </c:pt>
              </c:numCache>
            </c:numRef>
          </c:val>
          <c:smooth val="0"/>
          <c:extLst>
            <c:ext xmlns:c16="http://schemas.microsoft.com/office/drawing/2014/chart" uri="{C3380CC4-5D6E-409C-BE32-E72D297353CC}">
              <c16:uniqueId val="{00000001-6F3E-4CA5-89FF-69E675D5C7C6}"/>
            </c:ext>
          </c:extLst>
        </c:ser>
        <c:ser>
          <c:idx val="2"/>
          <c:order val="2"/>
          <c:tx>
            <c:strRef>
              <c:f>Sheet1!$D$1</c:f>
              <c:strCache>
                <c:ptCount val="1"/>
                <c:pt idx="0">
                  <c:v>CPI</c:v>
                </c:pt>
              </c:strCache>
            </c:strRef>
          </c:tx>
          <c:spPr>
            <a:ln w="34925" cap="rnd">
              <a:solidFill>
                <a:schemeClr val="accent3"/>
              </a:solidFill>
              <a:round/>
            </a:ln>
            <a:effectLst/>
          </c:spPr>
          <c:marker>
            <c:symbol val="triangle"/>
            <c:size val="7"/>
            <c:spPr>
              <a:solidFill>
                <a:schemeClr val="accent3"/>
              </a:solidFill>
              <a:ln w="9525">
                <a:solidFill>
                  <a:schemeClr val="accent3"/>
                </a:solidFill>
              </a:ln>
              <a:effectLst/>
            </c:spPr>
          </c:marker>
          <c:cat>
            <c:strRef>
              <c:f>Sheet1!$A$2:$A$20</c:f>
              <c:strCache>
                <c:ptCount val="19"/>
                <c:pt idx="0">
                  <c:v>2001</c:v>
                </c:pt>
                <c:pt idx="4">
                  <c:v>2005</c:v>
                </c:pt>
                <c:pt idx="9">
                  <c:v>2010</c:v>
                </c:pt>
                <c:pt idx="14">
                  <c:v>2015</c:v>
                </c:pt>
                <c:pt idx="18">
                  <c:v>2019</c:v>
                </c:pt>
              </c:strCache>
            </c:strRef>
          </c:cat>
          <c:val>
            <c:numRef>
              <c:f>Sheet1!$D$2:$D$20</c:f>
              <c:numCache>
                <c:formatCode>0.0%</c:formatCode>
                <c:ptCount val="19"/>
                <c:pt idx="0">
                  <c:v>0</c:v>
                </c:pt>
                <c:pt idx="1">
                  <c:v>3.3868092691622033E-2</c:v>
                </c:pt>
                <c:pt idx="2">
                  <c:v>4.9910873440285067E-2</c:v>
                </c:pt>
                <c:pt idx="3">
                  <c:v>7.4866310160427774E-2</c:v>
                </c:pt>
                <c:pt idx="4">
                  <c:v>9.5068330362448009E-2</c:v>
                </c:pt>
                <c:pt idx="5">
                  <c:v>0.13071895424836599</c:v>
                </c:pt>
                <c:pt idx="6">
                  <c:v>0.16934046345811052</c:v>
                </c:pt>
                <c:pt idx="7">
                  <c:v>0.19904931669637552</c:v>
                </c:pt>
                <c:pt idx="8">
                  <c:v>0.24798573975044555</c:v>
                </c:pt>
                <c:pt idx="9">
                  <c:v>0.24912655971479497</c:v>
                </c:pt>
                <c:pt idx="10">
                  <c:v>0.28311942959001779</c:v>
                </c:pt>
                <c:pt idx="11">
                  <c:v>0.30231134878193694</c:v>
                </c:pt>
                <c:pt idx="12">
                  <c:v>0.34089126559714783</c:v>
                </c:pt>
                <c:pt idx="13">
                  <c:v>0.36423648247177648</c:v>
                </c:pt>
                <c:pt idx="14">
                  <c:v>0.38472370766488406</c:v>
                </c:pt>
                <c:pt idx="15">
                  <c:v>0.39519904931669636</c:v>
                </c:pt>
                <c:pt idx="16">
                  <c:v>0.40537730243612591</c:v>
                </c:pt>
                <c:pt idx="17">
                  <c:v>0.43453357100415907</c:v>
                </c:pt>
                <c:pt idx="18">
                  <c:v>0.46478906714200824</c:v>
                </c:pt>
              </c:numCache>
            </c:numRef>
          </c:val>
          <c:smooth val="0"/>
          <c:extLst>
            <c:ext xmlns:c16="http://schemas.microsoft.com/office/drawing/2014/chart" uri="{C3380CC4-5D6E-409C-BE32-E72D297353CC}">
              <c16:uniqueId val="{00000002-6F3E-4CA5-89FF-69E675D5C7C6}"/>
            </c:ext>
          </c:extLst>
        </c:ser>
        <c:dLbls>
          <c:showLegendKey val="0"/>
          <c:showVal val="0"/>
          <c:showCatName val="0"/>
          <c:showSerName val="0"/>
          <c:showPercent val="0"/>
          <c:showBubbleSize val="0"/>
        </c:dLbls>
        <c:marker val="1"/>
        <c:smooth val="0"/>
        <c:axId val="431068296"/>
        <c:axId val="431068688"/>
      </c:lineChart>
      <c:catAx>
        <c:axId val="4310682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3000000" spcFirstLastPara="1" vertOverflow="ellipsis" wrap="square" anchor="b"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1068688"/>
        <c:crosses val="autoZero"/>
        <c:auto val="1"/>
        <c:lblAlgn val="ctr"/>
        <c:lblOffset val="100"/>
        <c:noMultiLvlLbl val="0"/>
      </c:catAx>
      <c:valAx>
        <c:axId val="4310686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1068296"/>
        <c:crosses val="autoZero"/>
        <c:crossBetween val="between"/>
      </c:valAx>
      <c:spPr>
        <a:noFill/>
        <a:ln>
          <a:noFill/>
        </a:ln>
        <a:effectLst/>
      </c:spPr>
    </c:plotArea>
    <c:legend>
      <c:legendPos val="b"/>
      <c:layout>
        <c:manualLayout>
          <c:xMode val="edge"/>
          <c:yMode val="edge"/>
          <c:x val="0.19716170008359349"/>
          <c:y val="0.92379989701782184"/>
          <c:w val="0.60567659983281297"/>
          <c:h val="7.264995731439027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Bordering States</a:t>
            </a:r>
          </a:p>
        </c:rich>
      </c:tx>
      <c:layout>
        <c:manualLayout>
          <c:xMode val="edge"/>
          <c:yMode val="edge"/>
          <c:x val="0.34629184160329107"/>
          <c:y val="0"/>
        </c:manualLayout>
      </c:layout>
      <c:overlay val="0"/>
    </c:title>
    <c:autoTitleDeleted val="0"/>
    <c:plotArea>
      <c:layout>
        <c:manualLayout>
          <c:layoutTarget val="inner"/>
          <c:xMode val="edge"/>
          <c:yMode val="edge"/>
          <c:x val="7.039051333004627E-2"/>
          <c:y val="0.15869253238506478"/>
          <c:w val="0.9008739360615976"/>
          <c:h val="0.7542547298773763"/>
        </c:manualLayout>
      </c:layout>
      <c:barChart>
        <c:barDir val="col"/>
        <c:grouping val="clustered"/>
        <c:varyColors val="0"/>
        <c:ser>
          <c:idx val="0"/>
          <c:order val="0"/>
          <c:tx>
            <c:strRef>
              <c:f>Sheet1!$B$1</c:f>
              <c:strCache>
                <c:ptCount val="1"/>
                <c:pt idx="0">
                  <c:v>Bordering States</c:v>
                </c:pt>
              </c:strCache>
            </c:strRef>
          </c:tx>
          <c:spPr>
            <a:solidFill>
              <a:schemeClr val="tx1"/>
            </a:solidFill>
          </c:spPr>
          <c:invertIfNegative val="0"/>
          <c:dPt>
            <c:idx val="4"/>
            <c:invertIfNegative val="0"/>
            <c:bubble3D val="0"/>
            <c:spPr>
              <a:solidFill>
                <a:srgbClr val="E8AE10"/>
              </a:solidFill>
            </c:spPr>
            <c:extLst>
              <c:ext xmlns:c16="http://schemas.microsoft.com/office/drawing/2014/chart" uri="{C3380CC4-5D6E-409C-BE32-E72D297353CC}">
                <c16:uniqueId val="{00000008-2350-459A-9D53-DBCB98ECBE1B}"/>
              </c:ext>
            </c:extLst>
          </c:dPt>
          <c:dPt>
            <c:idx val="5"/>
            <c:invertIfNegative val="0"/>
            <c:bubble3D val="0"/>
            <c:extLst>
              <c:ext xmlns:c16="http://schemas.microsoft.com/office/drawing/2014/chart" uri="{C3380CC4-5D6E-409C-BE32-E72D297353CC}">
                <c16:uniqueId val="{00000001-FFD0-410A-AA93-8FD8550A80A5}"/>
              </c:ext>
            </c:extLst>
          </c:dPt>
          <c:dPt>
            <c:idx val="7"/>
            <c:invertIfNegative val="0"/>
            <c:bubble3D val="0"/>
            <c:extLst>
              <c:ext xmlns:c16="http://schemas.microsoft.com/office/drawing/2014/chart" uri="{C3380CC4-5D6E-409C-BE32-E72D297353CC}">
                <c16:uniqueId val="{00000003-FFD0-410A-AA93-8FD8550A80A5}"/>
              </c:ext>
            </c:extLst>
          </c:dPt>
          <c:dPt>
            <c:idx val="9"/>
            <c:invertIfNegative val="0"/>
            <c:bubble3D val="0"/>
            <c:extLst>
              <c:ext xmlns:c16="http://schemas.microsoft.com/office/drawing/2014/chart" uri="{C3380CC4-5D6E-409C-BE32-E72D297353CC}">
                <c16:uniqueId val="{00000005-FFD0-410A-AA93-8FD8550A80A5}"/>
              </c:ext>
            </c:extLst>
          </c:dPt>
          <c:dPt>
            <c:idx val="11"/>
            <c:invertIfNegative val="0"/>
            <c:bubble3D val="0"/>
            <c:extLst>
              <c:ext xmlns:c16="http://schemas.microsoft.com/office/drawing/2014/chart" uri="{C3380CC4-5D6E-409C-BE32-E72D297353CC}">
                <c16:uniqueId val="{00000007-FFD0-410A-AA93-8FD8550A80A5}"/>
              </c:ext>
            </c:extLst>
          </c:dPt>
          <c:dLbls>
            <c:dLbl>
              <c:idx val="0"/>
              <c:layout>
                <c:manualLayout>
                  <c:x val="0"/>
                  <c:y val="8.064516129032257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FD0-410A-AA93-8FD8550A80A5}"/>
                </c:ext>
              </c:extLst>
            </c:dLbl>
            <c:dLbl>
              <c:idx val="1"/>
              <c:layout>
                <c:manualLayout>
                  <c:x val="0"/>
                  <c:y val="5.37634408602150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FD0-410A-AA93-8FD8550A80A5}"/>
                </c:ext>
              </c:extLst>
            </c:dLbl>
            <c:dLbl>
              <c:idx val="6"/>
              <c:layout>
                <c:manualLayout>
                  <c:x val="-1.1595902307114983E-16"/>
                  <c:y val="5.37634408602150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FD0-410A-AA93-8FD8550A80A5}"/>
                </c:ext>
              </c:extLst>
            </c:dLbl>
            <c:numFmt formatCode="&quot;$&quot;#,##0" sourceLinked="0"/>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Arkansas</c:v>
                </c:pt>
                <c:pt idx="1">
                  <c:v>Iowa</c:v>
                </c:pt>
                <c:pt idx="2">
                  <c:v>Kansas</c:v>
                </c:pt>
                <c:pt idx="3">
                  <c:v>Kentucky</c:v>
                </c:pt>
                <c:pt idx="4">
                  <c:v>Missouri</c:v>
                </c:pt>
                <c:pt idx="5">
                  <c:v>Nebraska</c:v>
                </c:pt>
                <c:pt idx="6">
                  <c:v>Oklahoma</c:v>
                </c:pt>
                <c:pt idx="7">
                  <c:v>Tennessee</c:v>
                </c:pt>
                <c:pt idx="8">
                  <c:v>Illinois</c:v>
                </c:pt>
                <c:pt idx="9">
                  <c:v>US Average</c:v>
                </c:pt>
              </c:strCache>
            </c:strRef>
          </c:cat>
          <c:val>
            <c:numRef>
              <c:f>Sheet1!$B$2:$B$11</c:f>
              <c:numCache>
                <c:formatCode>"$"#,##0.00</c:formatCode>
                <c:ptCount val="10"/>
                <c:pt idx="0">
                  <c:v>329.63252447592254</c:v>
                </c:pt>
                <c:pt idx="1">
                  <c:v>259.41831687653445</c:v>
                </c:pt>
                <c:pt idx="2">
                  <c:v>262.4494509843903</c:v>
                </c:pt>
                <c:pt idx="3">
                  <c:v>263.38332297978377</c:v>
                </c:pt>
                <c:pt idx="4">
                  <c:v>161.6964766030504</c:v>
                </c:pt>
                <c:pt idx="5">
                  <c:v>395.92104739604059</c:v>
                </c:pt>
                <c:pt idx="6">
                  <c:v>211.04715400990725</c:v>
                </c:pt>
                <c:pt idx="7">
                  <c:v>274.69655958084473</c:v>
                </c:pt>
                <c:pt idx="8">
                  <c:v>339.75033500564717</c:v>
                </c:pt>
                <c:pt idx="9">
                  <c:v>271.27323488874276</c:v>
                </c:pt>
              </c:numCache>
            </c:numRef>
          </c:val>
          <c:extLst>
            <c:ext xmlns:c16="http://schemas.microsoft.com/office/drawing/2014/chart" uri="{C3380CC4-5D6E-409C-BE32-E72D297353CC}">
              <c16:uniqueId val="{0000000B-FFD0-410A-AA93-8FD8550A80A5}"/>
            </c:ext>
          </c:extLst>
        </c:ser>
        <c:dLbls>
          <c:showLegendKey val="0"/>
          <c:showVal val="0"/>
          <c:showCatName val="0"/>
          <c:showSerName val="0"/>
          <c:showPercent val="0"/>
          <c:showBubbleSize val="0"/>
        </c:dLbls>
        <c:gapWidth val="180"/>
        <c:overlap val="75"/>
        <c:axId val="431065944"/>
        <c:axId val="431067120"/>
      </c:barChart>
      <c:catAx>
        <c:axId val="431065944"/>
        <c:scaling>
          <c:orientation val="minMax"/>
        </c:scaling>
        <c:delete val="0"/>
        <c:axPos val="b"/>
        <c:numFmt formatCode="General" sourceLinked="0"/>
        <c:majorTickMark val="none"/>
        <c:minorTickMark val="none"/>
        <c:tickLblPos val="nextTo"/>
        <c:txPr>
          <a:bodyPr rot="0" vert="horz"/>
          <a:lstStyle/>
          <a:p>
            <a:pPr>
              <a:defRPr sz="800"/>
            </a:pPr>
            <a:endParaRPr lang="en-US"/>
          </a:p>
        </c:txPr>
        <c:crossAx val="431067120"/>
        <c:crosses val="autoZero"/>
        <c:auto val="1"/>
        <c:lblAlgn val="ctr"/>
        <c:lblOffset val="100"/>
        <c:noMultiLvlLbl val="0"/>
      </c:catAx>
      <c:valAx>
        <c:axId val="431067120"/>
        <c:scaling>
          <c:orientation val="minMax"/>
        </c:scaling>
        <c:delete val="0"/>
        <c:axPos val="l"/>
        <c:majorGridlines/>
        <c:numFmt formatCode="&quot;$&quot;#,##0" sourceLinked="0"/>
        <c:majorTickMark val="none"/>
        <c:minorTickMark val="none"/>
        <c:tickLblPos val="nextTo"/>
        <c:spPr>
          <a:ln w="9525">
            <a:noFill/>
          </a:ln>
        </c:spPr>
        <c:txPr>
          <a:bodyPr/>
          <a:lstStyle/>
          <a:p>
            <a:pPr>
              <a:defRPr sz="1000"/>
            </a:pPr>
            <a:endParaRPr lang="en-US"/>
          </a:p>
        </c:txPr>
        <c:crossAx val="4310659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Bordering States</a:t>
            </a:r>
          </a:p>
        </c:rich>
      </c:tx>
      <c:layout>
        <c:manualLayout>
          <c:xMode val="edge"/>
          <c:yMode val="edge"/>
          <c:x val="0.34629184160329107"/>
          <c:y val="0"/>
        </c:manualLayout>
      </c:layout>
      <c:overlay val="0"/>
    </c:title>
    <c:autoTitleDeleted val="0"/>
    <c:plotArea>
      <c:layout>
        <c:manualLayout>
          <c:layoutTarget val="inner"/>
          <c:xMode val="edge"/>
          <c:yMode val="edge"/>
          <c:x val="7.039051333004627E-2"/>
          <c:y val="0.15869253238506478"/>
          <c:w val="0.9008739360615976"/>
          <c:h val="0.7542547298773763"/>
        </c:manualLayout>
      </c:layout>
      <c:barChart>
        <c:barDir val="col"/>
        <c:grouping val="clustered"/>
        <c:varyColors val="0"/>
        <c:ser>
          <c:idx val="0"/>
          <c:order val="0"/>
          <c:tx>
            <c:strRef>
              <c:f>Sheet1!$B$1</c:f>
              <c:strCache>
                <c:ptCount val="1"/>
                <c:pt idx="0">
                  <c:v>Boardering States</c:v>
                </c:pt>
              </c:strCache>
            </c:strRef>
          </c:tx>
          <c:spPr>
            <a:solidFill>
              <a:schemeClr val="tx1"/>
            </a:solidFill>
          </c:spPr>
          <c:invertIfNegative val="0"/>
          <c:dPt>
            <c:idx val="4"/>
            <c:invertIfNegative val="0"/>
            <c:bubble3D val="0"/>
            <c:spPr>
              <a:solidFill>
                <a:srgbClr val="E8AE10"/>
              </a:solidFill>
            </c:spPr>
            <c:extLst>
              <c:ext xmlns:c16="http://schemas.microsoft.com/office/drawing/2014/chart" uri="{C3380CC4-5D6E-409C-BE32-E72D297353CC}">
                <c16:uniqueId val="{00000008-027A-4EB6-802C-382A7F911CFD}"/>
              </c:ext>
            </c:extLst>
          </c:dPt>
          <c:dPt>
            <c:idx val="5"/>
            <c:invertIfNegative val="0"/>
            <c:bubble3D val="0"/>
            <c:extLst>
              <c:ext xmlns:c16="http://schemas.microsoft.com/office/drawing/2014/chart" uri="{C3380CC4-5D6E-409C-BE32-E72D297353CC}">
                <c16:uniqueId val="{00000001-027A-4EB6-802C-382A7F911CFD}"/>
              </c:ext>
            </c:extLst>
          </c:dPt>
          <c:dPt>
            <c:idx val="7"/>
            <c:invertIfNegative val="0"/>
            <c:bubble3D val="0"/>
            <c:extLst>
              <c:ext xmlns:c16="http://schemas.microsoft.com/office/drawing/2014/chart" uri="{C3380CC4-5D6E-409C-BE32-E72D297353CC}">
                <c16:uniqueId val="{00000003-027A-4EB6-802C-382A7F911CFD}"/>
              </c:ext>
            </c:extLst>
          </c:dPt>
          <c:dPt>
            <c:idx val="9"/>
            <c:invertIfNegative val="0"/>
            <c:bubble3D val="0"/>
            <c:extLst>
              <c:ext xmlns:c16="http://schemas.microsoft.com/office/drawing/2014/chart" uri="{C3380CC4-5D6E-409C-BE32-E72D297353CC}">
                <c16:uniqueId val="{00000005-027A-4EB6-802C-382A7F911CFD}"/>
              </c:ext>
            </c:extLst>
          </c:dPt>
          <c:dPt>
            <c:idx val="11"/>
            <c:invertIfNegative val="0"/>
            <c:bubble3D val="0"/>
            <c:extLst>
              <c:ext xmlns:c16="http://schemas.microsoft.com/office/drawing/2014/chart" uri="{C3380CC4-5D6E-409C-BE32-E72D297353CC}">
                <c16:uniqueId val="{00000007-027A-4EB6-802C-382A7F911CFD}"/>
              </c:ext>
            </c:extLst>
          </c:dPt>
          <c:dLbls>
            <c:dLbl>
              <c:idx val="4"/>
              <c:layout>
                <c:manualLayout>
                  <c:x val="-7.9076334623257548E-4"/>
                  <c:y val="-2.6881720430107564E-3"/>
                </c:manualLayout>
              </c:layout>
              <c:showLegendKey val="0"/>
              <c:showVal val="1"/>
              <c:showCatName val="0"/>
              <c:showSerName val="0"/>
              <c:showPercent val="0"/>
              <c:showBubbleSize val="0"/>
              <c:extLst>
                <c:ext xmlns:c15="http://schemas.microsoft.com/office/drawing/2012/chart" uri="{CE6537A1-D6FC-4f65-9D91-7224C49458BB}">
                  <c15:layout>
                    <c:manualLayout>
                      <c:w val="4.6236559139784944E-2"/>
                      <c:h val="3.4314621962577251E-2"/>
                    </c:manualLayout>
                  </c15:layout>
                </c:ext>
                <c:ext xmlns:c16="http://schemas.microsoft.com/office/drawing/2014/chart" uri="{C3380CC4-5D6E-409C-BE32-E72D297353CC}">
                  <c16:uniqueId val="{00000008-027A-4EB6-802C-382A7F911CFD}"/>
                </c:ext>
              </c:extLst>
            </c:dLbl>
            <c:dLbl>
              <c:idx val="7"/>
              <c:layout>
                <c:manualLayout>
                  <c:x val="0"/>
                  <c:y val="8.064516129032257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7A-4EB6-802C-382A7F911CFD}"/>
                </c:ext>
              </c:extLst>
            </c:dLbl>
            <c:dLbl>
              <c:idx val="9"/>
              <c:layout>
                <c:manualLayout>
                  <c:x val="-1.1595902307114983E-16"/>
                  <c:y val="8.064516129032257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27A-4EB6-802C-382A7F911CFD}"/>
                </c:ext>
              </c:extLst>
            </c:dLbl>
            <c:numFmt formatCode="&quot;$&quot;#,##0.00" sourceLinked="0"/>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Arkansas</c:v>
                </c:pt>
                <c:pt idx="1">
                  <c:v>Iowa</c:v>
                </c:pt>
                <c:pt idx="2">
                  <c:v>Kansas</c:v>
                </c:pt>
                <c:pt idx="3">
                  <c:v>Kentucky</c:v>
                </c:pt>
                <c:pt idx="4">
                  <c:v>Missouri</c:v>
                </c:pt>
                <c:pt idx="5">
                  <c:v>Nebraska</c:v>
                </c:pt>
                <c:pt idx="6">
                  <c:v>Oklahoma</c:v>
                </c:pt>
                <c:pt idx="7">
                  <c:v>Tennessee</c:v>
                </c:pt>
                <c:pt idx="8">
                  <c:v>Illinois</c:v>
                </c:pt>
                <c:pt idx="9">
                  <c:v>US Average</c:v>
                </c:pt>
              </c:strCache>
            </c:strRef>
          </c:cat>
          <c:val>
            <c:numRef>
              <c:f>Sheet1!$B$2:$B$11</c:f>
              <c:numCache>
                <c:formatCode>"$"#,##0.00</c:formatCode>
                <c:ptCount val="10"/>
                <c:pt idx="0">
                  <c:v>8.0986561451563066</c:v>
                </c:pt>
                <c:pt idx="1">
                  <c:v>5.6474391096615646</c:v>
                </c:pt>
                <c:pt idx="2">
                  <c:v>5.5395407835923276</c:v>
                </c:pt>
                <c:pt idx="3">
                  <c:v>6.7098238379915234</c:v>
                </c:pt>
                <c:pt idx="4">
                  <c:v>3.7121851710784437</c:v>
                </c:pt>
                <c:pt idx="5">
                  <c:v>7.8581587861438287</c:v>
                </c:pt>
                <c:pt idx="6">
                  <c:v>4.8763165202704659</c:v>
                </c:pt>
                <c:pt idx="7">
                  <c:v>6.2340765526132049</c:v>
                </c:pt>
                <c:pt idx="8">
                  <c:v>6.4767281809960542</c:v>
                </c:pt>
                <c:pt idx="9">
                  <c:v>5.418775172756205</c:v>
                </c:pt>
              </c:numCache>
            </c:numRef>
          </c:val>
          <c:extLst>
            <c:ext xmlns:c16="http://schemas.microsoft.com/office/drawing/2014/chart" uri="{C3380CC4-5D6E-409C-BE32-E72D297353CC}">
              <c16:uniqueId val="{00000009-027A-4EB6-802C-382A7F911CFD}"/>
            </c:ext>
          </c:extLst>
        </c:ser>
        <c:dLbls>
          <c:showLegendKey val="0"/>
          <c:showVal val="0"/>
          <c:showCatName val="0"/>
          <c:showSerName val="0"/>
          <c:showPercent val="0"/>
          <c:showBubbleSize val="0"/>
        </c:dLbls>
        <c:gapWidth val="180"/>
        <c:overlap val="75"/>
        <c:axId val="431066336"/>
        <c:axId val="431066728"/>
      </c:barChart>
      <c:catAx>
        <c:axId val="431066336"/>
        <c:scaling>
          <c:orientation val="minMax"/>
        </c:scaling>
        <c:delete val="0"/>
        <c:axPos val="b"/>
        <c:numFmt formatCode="General" sourceLinked="0"/>
        <c:majorTickMark val="none"/>
        <c:minorTickMark val="none"/>
        <c:tickLblPos val="nextTo"/>
        <c:txPr>
          <a:bodyPr rot="0" vert="horz"/>
          <a:lstStyle/>
          <a:p>
            <a:pPr>
              <a:defRPr sz="800"/>
            </a:pPr>
            <a:endParaRPr lang="en-US"/>
          </a:p>
        </c:txPr>
        <c:crossAx val="431066728"/>
        <c:crosses val="autoZero"/>
        <c:auto val="1"/>
        <c:lblAlgn val="ctr"/>
        <c:lblOffset val="100"/>
        <c:noMultiLvlLbl val="0"/>
      </c:catAx>
      <c:valAx>
        <c:axId val="431066728"/>
        <c:scaling>
          <c:orientation val="minMax"/>
        </c:scaling>
        <c:delete val="0"/>
        <c:axPos val="l"/>
        <c:majorGridlines/>
        <c:numFmt formatCode="&quot;$&quot;#,##0" sourceLinked="0"/>
        <c:majorTickMark val="none"/>
        <c:minorTickMark val="none"/>
        <c:tickLblPos val="nextTo"/>
        <c:spPr>
          <a:ln w="9525">
            <a:noFill/>
          </a:ln>
        </c:spPr>
        <c:txPr>
          <a:bodyPr/>
          <a:lstStyle/>
          <a:p>
            <a:pPr>
              <a:defRPr sz="1000"/>
            </a:pPr>
            <a:endParaRPr lang="en-US"/>
          </a:p>
        </c:txPr>
        <c:crossAx val="4310663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22492409037106"/>
          <c:y val="0.1193256160144161"/>
          <c:w val="0.87660971383431441"/>
          <c:h val="0.64195557644846646"/>
        </c:manualLayout>
      </c:layout>
      <c:barChart>
        <c:barDir val="col"/>
        <c:grouping val="stacked"/>
        <c:varyColors val="0"/>
        <c:ser>
          <c:idx val="0"/>
          <c:order val="0"/>
          <c:tx>
            <c:strRef>
              <c:f>Sheet1!$B$1</c:f>
              <c:strCache>
                <c:ptCount val="1"/>
                <c:pt idx="0">
                  <c:v>State Appropriations / FTE</c:v>
                </c:pt>
              </c:strCache>
            </c:strRef>
          </c:tx>
          <c:spPr>
            <a:solidFill>
              <a:schemeClr val="tx1"/>
            </a:solidFill>
            <a:ln>
              <a:solidFill>
                <a:schemeClr val="tx1"/>
              </a:solidFill>
            </a:ln>
          </c:spPr>
          <c:invertIfNegative val="0"/>
          <c:dPt>
            <c:idx val="11"/>
            <c:invertIfNegative val="0"/>
            <c:bubble3D val="0"/>
            <c:spPr>
              <a:solidFill>
                <a:schemeClr val="tx1"/>
              </a:solidFill>
              <a:ln>
                <a:solidFill>
                  <a:srgbClr val="2E3346"/>
                </a:solidFill>
              </a:ln>
            </c:spPr>
            <c:extLst>
              <c:ext xmlns:c16="http://schemas.microsoft.com/office/drawing/2014/chart" uri="{C3380CC4-5D6E-409C-BE32-E72D297353CC}">
                <c16:uniqueId val="{00000001-EA02-4F8B-86CA-809AD788E1E0}"/>
              </c:ext>
            </c:extLst>
          </c:dPt>
          <c:cat>
            <c:strRef>
              <c:f>Sheet1!$A$2:$A$19</c:f>
              <c:strCache>
                <c:ptCount val="18"/>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strCache>
            </c:strRef>
          </c:cat>
          <c:val>
            <c:numRef>
              <c:f>Sheet1!$B$2:$B$19</c:f>
              <c:numCache>
                <c:formatCode>#,##0</c:formatCode>
                <c:ptCount val="18"/>
                <c:pt idx="0">
                  <c:v>11105.126627497111</c:v>
                </c:pt>
                <c:pt idx="1">
                  <c:v>9621.2984413113081</c:v>
                </c:pt>
                <c:pt idx="2">
                  <c:v>9164.5436170831072</c:v>
                </c:pt>
                <c:pt idx="3">
                  <c:v>8566.724965900954</c:v>
                </c:pt>
                <c:pt idx="4">
                  <c:v>8494.4092283201189</c:v>
                </c:pt>
                <c:pt idx="5">
                  <c:v>8313.7010379583153</c:v>
                </c:pt>
                <c:pt idx="6">
                  <c:v>8298.0806907855113</c:v>
                </c:pt>
                <c:pt idx="7">
                  <c:v>8537.9113945134104</c:v>
                </c:pt>
                <c:pt idx="8">
                  <c:v>8417.8276206850023</c:v>
                </c:pt>
                <c:pt idx="9">
                  <c:v>8111.7620906917955</c:v>
                </c:pt>
                <c:pt idx="10">
                  <c:v>7400.1396946697487</c:v>
                </c:pt>
                <c:pt idx="11">
                  <c:v>6562.1557086125331</c:v>
                </c:pt>
                <c:pt idx="12">
                  <c:v>6472.6529389697116</c:v>
                </c:pt>
                <c:pt idx="13">
                  <c:v>6794.0604723107308</c:v>
                </c:pt>
                <c:pt idx="14">
                  <c:v>7120.1243818568855</c:v>
                </c:pt>
                <c:pt idx="15">
                  <c:v>7188.9103061523911</c:v>
                </c:pt>
                <c:pt idx="16">
                  <c:v>7250.3083550718784</c:v>
                </c:pt>
                <c:pt idx="17">
                  <c:v>7449.3138160117105</c:v>
                </c:pt>
              </c:numCache>
            </c:numRef>
          </c:val>
          <c:extLst>
            <c:ext xmlns:c16="http://schemas.microsoft.com/office/drawing/2014/chart" uri="{C3380CC4-5D6E-409C-BE32-E72D297353CC}">
              <c16:uniqueId val="{00000002-EA02-4F8B-86CA-809AD788E1E0}"/>
            </c:ext>
          </c:extLst>
        </c:ser>
        <c:ser>
          <c:idx val="1"/>
          <c:order val="1"/>
          <c:tx>
            <c:strRef>
              <c:f>Sheet1!$C$1</c:f>
              <c:strCache>
                <c:ptCount val="1"/>
                <c:pt idx="0">
                  <c:v>Tuition / FTE</c:v>
                </c:pt>
              </c:strCache>
            </c:strRef>
          </c:tx>
          <c:spPr>
            <a:solidFill>
              <a:srgbClr val="CB9A0F"/>
            </a:solidFill>
            <a:ln>
              <a:solidFill>
                <a:srgbClr val="CB9A0F"/>
              </a:solidFill>
            </a:ln>
          </c:spPr>
          <c:invertIfNegative val="0"/>
          <c:dPt>
            <c:idx val="11"/>
            <c:invertIfNegative val="0"/>
            <c:bubble3D val="0"/>
            <c:spPr>
              <a:solidFill>
                <a:srgbClr val="CB9A0F"/>
              </a:solidFill>
              <a:ln>
                <a:solidFill>
                  <a:schemeClr val="accent1">
                    <a:lumMod val="40000"/>
                    <a:lumOff val="60000"/>
                  </a:schemeClr>
                </a:solidFill>
              </a:ln>
            </c:spPr>
            <c:extLst>
              <c:ext xmlns:c16="http://schemas.microsoft.com/office/drawing/2014/chart" uri="{C3380CC4-5D6E-409C-BE32-E72D297353CC}">
                <c16:uniqueId val="{00000004-EA02-4F8B-86CA-809AD788E1E0}"/>
              </c:ext>
            </c:extLst>
          </c:dPt>
          <c:cat>
            <c:strRef>
              <c:f>Sheet1!$A$2:$A$19</c:f>
              <c:strCache>
                <c:ptCount val="18"/>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strCache>
            </c:strRef>
          </c:cat>
          <c:val>
            <c:numRef>
              <c:f>Sheet1!$C$2:$C$19</c:f>
              <c:numCache>
                <c:formatCode>#,##0</c:formatCode>
                <c:ptCount val="18"/>
                <c:pt idx="0">
                  <c:v>6031.9339485960891</c:v>
                </c:pt>
                <c:pt idx="1">
                  <c:v>6281.4636062129193</c:v>
                </c:pt>
                <c:pt idx="2">
                  <c:v>6558.4514229445158</c:v>
                </c:pt>
                <c:pt idx="3">
                  <c:v>7695.5599212106636</c:v>
                </c:pt>
                <c:pt idx="4">
                  <c:v>8225.7839955402487</c:v>
                </c:pt>
                <c:pt idx="5">
                  <c:v>8494.2724499574651</c:v>
                </c:pt>
                <c:pt idx="6">
                  <c:v>8889.2830574419586</c:v>
                </c:pt>
                <c:pt idx="7">
                  <c:v>9220.9911310881307</c:v>
                </c:pt>
                <c:pt idx="8">
                  <c:v>9686.9530401383836</c:v>
                </c:pt>
                <c:pt idx="9">
                  <c:v>9798.513971533599</c:v>
                </c:pt>
                <c:pt idx="10">
                  <c:v>10155.625716549259</c:v>
                </c:pt>
                <c:pt idx="11">
                  <c:v>10920.418924229962</c:v>
                </c:pt>
                <c:pt idx="12">
                  <c:v>11406.040321069033</c:v>
                </c:pt>
                <c:pt idx="13">
                  <c:v>11656.130196739865</c:v>
                </c:pt>
                <c:pt idx="14">
                  <c:v>11847.181463893892</c:v>
                </c:pt>
                <c:pt idx="15">
                  <c:v>12084.345896775456</c:v>
                </c:pt>
                <c:pt idx="16">
                  <c:v>11889.038015655171</c:v>
                </c:pt>
                <c:pt idx="17">
                  <c:v>11962.859738017491</c:v>
                </c:pt>
              </c:numCache>
            </c:numRef>
          </c:val>
          <c:extLst>
            <c:ext xmlns:c16="http://schemas.microsoft.com/office/drawing/2014/chart" uri="{C3380CC4-5D6E-409C-BE32-E72D297353CC}">
              <c16:uniqueId val="{00000005-EA02-4F8B-86CA-809AD788E1E0}"/>
            </c:ext>
          </c:extLst>
        </c:ser>
        <c:dLbls>
          <c:showLegendKey val="0"/>
          <c:showVal val="0"/>
          <c:showCatName val="0"/>
          <c:showSerName val="0"/>
          <c:showPercent val="0"/>
          <c:showBubbleSize val="0"/>
        </c:dLbls>
        <c:gapWidth val="75"/>
        <c:overlap val="100"/>
        <c:axId val="426078448"/>
        <c:axId val="426071392"/>
      </c:barChart>
      <c:lineChart>
        <c:grouping val="standard"/>
        <c:varyColors val="0"/>
        <c:ser>
          <c:idx val="2"/>
          <c:order val="2"/>
          <c:tx>
            <c:strRef>
              <c:f>Sheet1!$D$1</c:f>
              <c:strCache>
                <c:ptCount val="1"/>
                <c:pt idx="0">
                  <c:v>Inflation Adjusted Funding / FTE</c:v>
                </c:pt>
              </c:strCache>
            </c:strRef>
          </c:tx>
          <c:spPr>
            <a:ln w="31750">
              <a:solidFill>
                <a:srgbClr val="C00000"/>
              </a:solidFill>
            </a:ln>
          </c:spPr>
          <c:marker>
            <c:symbol val="diamond"/>
            <c:size val="5"/>
            <c:spPr>
              <a:solidFill>
                <a:srgbClr val="C00000"/>
              </a:solidFill>
              <a:ln w="31750" cap="flat">
                <a:solidFill>
                  <a:srgbClr val="C00000"/>
                </a:solidFill>
              </a:ln>
            </c:spPr>
          </c:marker>
          <c:cat>
            <c:strRef>
              <c:f>Sheet1!$A$2:$A$19</c:f>
              <c:strCache>
                <c:ptCount val="18"/>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strCache>
            </c:strRef>
          </c:cat>
          <c:val>
            <c:numRef>
              <c:f>Sheet1!$D$2:$D$19</c:f>
              <c:numCache>
                <c:formatCode>#,##0</c:formatCode>
                <c:ptCount val="18"/>
                <c:pt idx="0">
                  <c:v>17137.060576093201</c:v>
                </c:pt>
                <c:pt idx="1">
                  <c:v>17319.984256399814</c:v>
                </c:pt>
                <c:pt idx="2">
                  <c:v>17685.831617013038</c:v>
                </c:pt>
                <c:pt idx="3">
                  <c:v>18263.485344297082</c:v>
                </c:pt>
                <c:pt idx="4">
                  <c:v>18725.608326124315</c:v>
                </c:pt>
                <c:pt idx="5">
                  <c:v>19534.323544321971</c:v>
                </c:pt>
                <c:pt idx="6">
                  <c:v>20063.839460999006</c:v>
                </c:pt>
                <c:pt idx="7">
                  <c:v>21065.105921624679</c:v>
                </c:pt>
                <c:pt idx="8">
                  <c:v>20766.651495861253</c:v>
                </c:pt>
                <c:pt idx="9">
                  <c:v>20988.085424653473</c:v>
                </c:pt>
                <c:pt idx="10">
                  <c:v>21729.407708001319</c:v>
                </c:pt>
                <c:pt idx="11">
                  <c:v>22095.255068614548</c:v>
                </c:pt>
                <c:pt idx="12">
                  <c:v>22480.357553470578</c:v>
                </c:pt>
                <c:pt idx="13">
                  <c:v>22946.620387010011</c:v>
                </c:pt>
                <c:pt idx="14">
                  <c:v>22975.02169526814</c:v>
                </c:pt>
                <c:pt idx="15">
                  <c:v>23206.083186181761</c:v>
                </c:pt>
                <c:pt idx="16">
                  <c:v>23583.194794477025</c:v>
                </c:pt>
                <c:pt idx="17">
                  <c:v>24261.456545929697</c:v>
                </c:pt>
              </c:numCache>
            </c:numRef>
          </c:val>
          <c:smooth val="0"/>
          <c:extLst>
            <c:ext xmlns:c16="http://schemas.microsoft.com/office/drawing/2014/chart" uri="{C3380CC4-5D6E-409C-BE32-E72D297353CC}">
              <c16:uniqueId val="{00000006-EA02-4F8B-86CA-809AD788E1E0}"/>
            </c:ext>
          </c:extLst>
        </c:ser>
        <c:dLbls>
          <c:showLegendKey val="0"/>
          <c:showVal val="0"/>
          <c:showCatName val="0"/>
          <c:showSerName val="0"/>
          <c:showPercent val="0"/>
          <c:showBubbleSize val="0"/>
        </c:dLbls>
        <c:marker val="1"/>
        <c:smooth val="0"/>
        <c:axId val="426078448"/>
        <c:axId val="426071392"/>
      </c:lineChart>
      <c:catAx>
        <c:axId val="426078448"/>
        <c:scaling>
          <c:orientation val="minMax"/>
        </c:scaling>
        <c:delete val="0"/>
        <c:axPos val="b"/>
        <c:numFmt formatCode="General" sourceLinked="1"/>
        <c:majorTickMark val="out"/>
        <c:minorTickMark val="none"/>
        <c:tickLblPos val="nextTo"/>
        <c:txPr>
          <a:bodyPr/>
          <a:lstStyle/>
          <a:p>
            <a:pPr>
              <a:defRPr sz="1200" b="1"/>
            </a:pPr>
            <a:endParaRPr lang="en-US"/>
          </a:p>
        </c:txPr>
        <c:crossAx val="426071392"/>
        <c:crosses val="autoZero"/>
        <c:auto val="1"/>
        <c:lblAlgn val="ctr"/>
        <c:lblOffset val="100"/>
        <c:noMultiLvlLbl val="0"/>
      </c:catAx>
      <c:valAx>
        <c:axId val="426071392"/>
        <c:scaling>
          <c:orientation val="minMax"/>
        </c:scaling>
        <c:delete val="0"/>
        <c:axPos val="l"/>
        <c:majorGridlines/>
        <c:numFmt formatCode="#,##0" sourceLinked="1"/>
        <c:majorTickMark val="none"/>
        <c:minorTickMark val="none"/>
        <c:tickLblPos val="nextTo"/>
        <c:spPr>
          <a:ln w="9525">
            <a:noFill/>
          </a:ln>
        </c:spPr>
        <c:txPr>
          <a:bodyPr/>
          <a:lstStyle/>
          <a:p>
            <a:pPr>
              <a:defRPr sz="1400"/>
            </a:pPr>
            <a:endParaRPr lang="en-US"/>
          </a:p>
        </c:txPr>
        <c:crossAx val="426078448"/>
        <c:crosses val="autoZero"/>
        <c:crossBetween val="between"/>
      </c:valAx>
    </c:plotArea>
    <c:legend>
      <c:legendPos val="b"/>
      <c:layout>
        <c:manualLayout>
          <c:xMode val="edge"/>
          <c:yMode val="edge"/>
          <c:x val="1.0239822963306057E-2"/>
          <c:y val="0.85071348618187437"/>
          <c:w val="0.90000000000000013"/>
          <c:h val="5.7012379049633723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0.83955</cdr:x>
      <cdr:y>0.13759</cdr:y>
    </cdr:from>
    <cdr:to>
      <cdr:x>0.90818</cdr:x>
      <cdr:y>0.91711</cdr:y>
    </cdr:to>
    <cdr:sp macro="" textlink="">
      <cdr:nvSpPr>
        <cdr:cNvPr id="21" name="TextBox 20"/>
        <cdr:cNvSpPr txBox="1"/>
      </cdr:nvSpPr>
      <cdr:spPr>
        <a:xfrm xmlns:a="http://schemas.openxmlformats.org/drawingml/2006/main">
          <a:off x="6845194" y="712936"/>
          <a:ext cx="559568" cy="40391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r"/>
          <a:endParaRPr lang="en-US" sz="1100" b="1" dirty="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sz="1100" b="1" dirty="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sz="1100" b="1" dirty="0">
            <a:solidFill>
              <a:schemeClr val="tx1"/>
            </a:solidFill>
          </a:endParaRPr>
        </a:p>
        <a:p xmlns:a="http://schemas.openxmlformats.org/drawingml/2006/main">
          <a:pPr algn="r"/>
          <a:r>
            <a:rPr lang="en-US" b="1" dirty="0">
              <a:solidFill>
                <a:schemeClr val="tx1"/>
              </a:solidFill>
            </a:rPr>
            <a:t>58</a:t>
          </a:r>
          <a:r>
            <a:rPr lang="en-US" sz="1100" b="1" dirty="0">
              <a:solidFill>
                <a:schemeClr val="tx1"/>
              </a:solidFill>
            </a:rPr>
            <a:t>%</a:t>
          </a:r>
        </a:p>
        <a:p xmlns:a="http://schemas.openxmlformats.org/drawingml/2006/main">
          <a:pPr algn="r"/>
          <a:endParaRPr lang="en-US" sz="1000" b="1" dirty="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sz="1100" b="1" dirty="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sz="1100" b="1" dirty="0">
            <a:solidFill>
              <a:schemeClr val="tx1"/>
            </a:solidFill>
          </a:endParaRPr>
        </a:p>
        <a:p xmlns:a="http://schemas.openxmlformats.org/drawingml/2006/main">
          <a:pPr algn="r"/>
          <a:endParaRPr lang="en-US" sz="1100" b="1" dirty="0">
            <a:solidFill>
              <a:schemeClr val="tx1"/>
            </a:solidFill>
          </a:endParaRPr>
        </a:p>
        <a:p xmlns:a="http://schemas.openxmlformats.org/drawingml/2006/main">
          <a:pPr algn="r"/>
          <a:endParaRPr lang="en-US" sz="1100" b="1" dirty="0">
            <a:solidFill>
              <a:schemeClr val="tx1"/>
            </a:solidFill>
          </a:endParaRPr>
        </a:p>
        <a:p xmlns:a="http://schemas.openxmlformats.org/drawingml/2006/main">
          <a:pPr algn="r"/>
          <a:endParaRPr lang="en-US" sz="1100" b="1" dirty="0">
            <a:solidFill>
              <a:schemeClr val="tx1"/>
            </a:solidFill>
          </a:endParaRPr>
        </a:p>
        <a:p xmlns:a="http://schemas.openxmlformats.org/drawingml/2006/main">
          <a:pPr algn="r"/>
          <a:endParaRPr lang="en-US" sz="1100" b="1" dirty="0">
            <a:solidFill>
              <a:schemeClr val="tx1"/>
            </a:solidFill>
          </a:endParaRPr>
        </a:p>
        <a:p xmlns:a="http://schemas.openxmlformats.org/drawingml/2006/main">
          <a:pPr algn="r"/>
          <a:r>
            <a:rPr lang="en-US" sz="1100" b="1" dirty="0">
              <a:solidFill>
                <a:schemeClr val="tx1"/>
              </a:solidFill>
            </a:rPr>
            <a:t>36%</a:t>
          </a:r>
        </a:p>
        <a:p xmlns:a="http://schemas.openxmlformats.org/drawingml/2006/main">
          <a:pPr algn="r"/>
          <a:endParaRPr lang="en-US" sz="1000" b="1" dirty="0">
            <a:solidFill>
              <a:schemeClr val="tx1"/>
            </a:solidFill>
          </a:endParaRPr>
        </a:p>
        <a:p xmlns:a="http://schemas.openxmlformats.org/drawingml/2006/main">
          <a:pPr algn="r"/>
          <a:endParaRPr lang="en-US" sz="800" b="1" dirty="0">
            <a:solidFill>
              <a:schemeClr val="tx1"/>
            </a:solidFill>
          </a:endParaRPr>
        </a:p>
        <a:p xmlns:a="http://schemas.openxmlformats.org/drawingml/2006/main">
          <a:pPr algn="r"/>
          <a:endParaRPr lang="en-US" sz="800" b="1" dirty="0">
            <a:solidFill>
              <a:schemeClr val="tx1"/>
            </a:solidFill>
          </a:endParaRPr>
        </a:p>
        <a:p xmlns:a="http://schemas.openxmlformats.org/drawingml/2006/main">
          <a:pPr algn="r"/>
          <a:endParaRPr lang="en-US" sz="800" b="1" dirty="0">
            <a:solidFill>
              <a:schemeClr val="tx1"/>
            </a:solidFill>
          </a:endParaRPr>
        </a:p>
        <a:p xmlns:a="http://schemas.openxmlformats.org/drawingml/2006/main">
          <a:pPr algn="r"/>
          <a:endParaRPr lang="en-US" b="1" dirty="0">
            <a:solidFill>
              <a:schemeClr val="tx1"/>
            </a:solidFill>
          </a:endParaRPr>
        </a:p>
        <a:p xmlns:a="http://schemas.openxmlformats.org/drawingml/2006/main">
          <a:pPr algn="r"/>
          <a:endParaRPr lang="en-US" b="1" dirty="0">
            <a:solidFill>
              <a:schemeClr val="tx1"/>
            </a:solidFill>
          </a:endParaRPr>
        </a:p>
        <a:p xmlns:a="http://schemas.openxmlformats.org/drawingml/2006/main">
          <a:pPr algn="r"/>
          <a:r>
            <a:rPr lang="en-US" b="1" dirty="0">
              <a:solidFill>
                <a:schemeClr val="tx1"/>
              </a:solidFill>
            </a:rPr>
            <a:t>6%</a:t>
          </a:r>
        </a:p>
        <a:p xmlns:a="http://schemas.openxmlformats.org/drawingml/2006/main">
          <a:pPr algn="r"/>
          <a:endParaRPr lang="en-US" sz="1000" b="1" dirty="0">
            <a:solidFill>
              <a:schemeClr val="tx1"/>
            </a:solidFill>
          </a:endParaRPr>
        </a:p>
      </cdr:txBody>
    </cdr:sp>
  </cdr:relSizeAnchor>
  <cdr:relSizeAnchor xmlns:cdr="http://schemas.openxmlformats.org/drawingml/2006/chartDrawing">
    <cdr:from>
      <cdr:x>0.62312</cdr:x>
      <cdr:y>0.82259</cdr:y>
    </cdr:from>
    <cdr:to>
      <cdr:x>0.82682</cdr:x>
      <cdr:y>0.88141</cdr:y>
    </cdr:to>
    <cdr:sp macro="" textlink="">
      <cdr:nvSpPr>
        <cdr:cNvPr id="22" name="TextBox 21"/>
        <cdr:cNvSpPr txBox="1"/>
      </cdr:nvSpPr>
      <cdr:spPr>
        <a:xfrm xmlns:a="http://schemas.openxmlformats.org/drawingml/2006/main">
          <a:off x="5080569" y="4262346"/>
          <a:ext cx="1660848" cy="304781"/>
        </a:xfrm>
        <a:prstGeom xmlns:a="http://schemas.openxmlformats.org/drawingml/2006/main" prst="rect">
          <a:avLst/>
        </a:prstGeom>
        <a:effectLst xmlns:a="http://schemas.openxmlformats.org/drawingml/2006/main"/>
      </cdr:spPr>
      <cdr:txBody>
        <a:bodyPr xmlns:a="http://schemas.openxmlformats.org/drawingml/2006/main" vertOverflow="clip" wrap="square" rtlCol="0" anchor="ctr"/>
        <a:lstStyle xmlns:a="http://schemas.openxmlformats.org/drawingml/2006/main"/>
        <a:p xmlns:a="http://schemas.openxmlformats.org/drawingml/2006/main">
          <a:pPr algn="ctr"/>
          <a:r>
            <a:rPr lang="en-US" sz="1000" b="1" dirty="0">
              <a:solidFill>
                <a:schemeClr val="tx1">
                  <a:lumMod val="85000"/>
                  <a:lumOff val="15000"/>
                </a:schemeClr>
              </a:solidFill>
            </a:rPr>
            <a:t>RECOVERED F&amp;A</a:t>
          </a:r>
        </a:p>
      </cdr:txBody>
    </cdr:sp>
  </cdr:relSizeAnchor>
  <cdr:absSizeAnchor xmlns:cdr="http://schemas.openxmlformats.org/drawingml/2006/chartDrawing">
    <cdr:from>
      <cdr:x>0.91349</cdr:x>
      <cdr:y>0.54412</cdr:y>
    </cdr:from>
    <cdr:ext cx="426" cy="1400912"/>
    <cdr:cxnSp macro="">
      <cdr:nvCxnSpPr>
        <cdr:cNvPr id="4" name="Straight Arrow Connector 3">
          <a:extLst xmlns:a="http://schemas.openxmlformats.org/drawingml/2006/main">
            <a:ext uri="{FF2B5EF4-FFF2-40B4-BE49-F238E27FC236}">
              <a16:creationId xmlns:a16="http://schemas.microsoft.com/office/drawing/2014/main" id="{CC6B7465-213F-4E36-9B6F-C10BCEF7CDA6}"/>
            </a:ext>
          </a:extLst>
        </cdr:cNvPr>
        <cdr:cNvCxnSpPr/>
      </cdr:nvCxnSpPr>
      <cdr:spPr>
        <a:xfrm xmlns:a="http://schemas.openxmlformats.org/drawingml/2006/main">
          <a:off x="7448043" y="2819400"/>
          <a:ext cx="426" cy="1400912"/>
        </a:xfrm>
        <a:prstGeom xmlns:a="http://schemas.openxmlformats.org/drawingml/2006/main" prst="straightConnector1">
          <a:avLst/>
        </a:prstGeom>
        <a:noFill xmlns:a="http://schemas.openxmlformats.org/drawingml/2006/main"/>
        <a:ln xmlns:a="http://schemas.openxmlformats.org/drawingml/2006/main" w="25400" cap="flat" cmpd="sng" algn="ctr">
          <a:solidFill>
            <a:sysClr val="windowText" lastClr="000000">
              <a:lumMod val="85000"/>
              <a:lumOff val="15000"/>
            </a:sysClr>
          </a:solidFill>
          <a:prstDash val="solid"/>
          <a:miter lim="800000"/>
          <a:headEnd type="triangle" w="med" len="sm"/>
          <a:tailEnd type="triangle" w="med" len="sm"/>
        </a:ln>
        <a:effectLst xmlns:a="http://schemas.openxmlformats.org/drawingml/2006/main"/>
      </cdr:spPr>
    </cdr:cxnSp>
  </cdr:absSizeAnchor>
</c:userShapes>
</file>

<file path=ppt/drawings/drawing2.xml><?xml version="1.0" encoding="utf-8"?>
<c:userShapes xmlns:c="http://schemas.openxmlformats.org/drawingml/2006/chart">
  <cdr:relSizeAnchor xmlns:cdr="http://schemas.openxmlformats.org/drawingml/2006/chartDrawing">
    <cdr:from>
      <cdr:x>0.04326</cdr:x>
      <cdr:y>0.67739</cdr:y>
    </cdr:from>
    <cdr:to>
      <cdr:x>0.13022</cdr:x>
      <cdr:y>0.72544</cdr:y>
    </cdr:to>
    <cdr:sp macro="" textlink="">
      <cdr:nvSpPr>
        <cdr:cNvPr id="2" name="TextBox 1"/>
        <cdr:cNvSpPr txBox="1"/>
      </cdr:nvSpPr>
      <cdr:spPr>
        <a:xfrm xmlns:a="http://schemas.openxmlformats.org/drawingml/2006/main">
          <a:off x="369580" y="3316395"/>
          <a:ext cx="742980" cy="2352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b="1" dirty="0"/>
            <a:t>23,309</a:t>
          </a:r>
        </a:p>
      </cdr:txBody>
    </cdr:sp>
  </cdr:relSizeAnchor>
  <cdr:relSizeAnchor xmlns:cdr="http://schemas.openxmlformats.org/drawingml/2006/chartDrawing">
    <cdr:from>
      <cdr:x>0.87319</cdr:x>
      <cdr:y>0.34821</cdr:y>
    </cdr:from>
    <cdr:to>
      <cdr:x>0.96015</cdr:x>
      <cdr:y>0.39626</cdr:y>
    </cdr:to>
    <cdr:sp macro="" textlink="">
      <cdr:nvSpPr>
        <cdr:cNvPr id="3" name="TextBox 1"/>
        <cdr:cNvSpPr txBox="1"/>
      </cdr:nvSpPr>
      <cdr:spPr>
        <a:xfrm xmlns:a="http://schemas.openxmlformats.org/drawingml/2006/main">
          <a:off x="7460451" y="1704800"/>
          <a:ext cx="742980" cy="2352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100" b="1" dirty="0"/>
            <a:t>29,843</a:t>
          </a:r>
        </a:p>
      </cdr:txBody>
    </cdr:sp>
  </cdr:relSizeAnchor>
</c:userShapes>
</file>

<file path=ppt/drawings/drawing3.xml><?xml version="1.0" encoding="utf-8"?>
<c:userShapes xmlns:c="http://schemas.openxmlformats.org/drawingml/2006/chart">
  <cdr:relSizeAnchor xmlns:cdr="http://schemas.openxmlformats.org/drawingml/2006/chartDrawing">
    <cdr:from>
      <cdr:x>0.91629</cdr:x>
      <cdr:y>0.17507</cdr:y>
    </cdr:from>
    <cdr:to>
      <cdr:x>1</cdr:x>
      <cdr:y>0.22631</cdr:y>
    </cdr:to>
    <cdr:sp macro="" textlink="">
      <cdr:nvSpPr>
        <cdr:cNvPr id="2" name="TextBox 2"/>
        <cdr:cNvSpPr txBox="1"/>
      </cdr:nvSpPr>
      <cdr:spPr>
        <a:xfrm xmlns:a="http://schemas.openxmlformats.org/drawingml/2006/main">
          <a:off x="7121757" y="893804"/>
          <a:ext cx="650643"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100" b="1" dirty="0"/>
            <a:t>$24,261</a:t>
          </a:r>
        </a:p>
      </cdr:txBody>
    </cdr:sp>
  </cdr:relSizeAnchor>
  <cdr:relSizeAnchor xmlns:cdr="http://schemas.openxmlformats.org/drawingml/2006/chartDrawing">
    <cdr:from>
      <cdr:x>0.86645</cdr:x>
      <cdr:y>0.26973</cdr:y>
    </cdr:from>
    <cdr:to>
      <cdr:x>1</cdr:x>
      <cdr:y>0.32097</cdr:y>
    </cdr:to>
    <cdr:sp macro="" textlink="">
      <cdr:nvSpPr>
        <cdr:cNvPr id="3" name="TextBox 2"/>
        <cdr:cNvSpPr txBox="1"/>
      </cdr:nvSpPr>
      <cdr:spPr>
        <a:xfrm xmlns:a="http://schemas.openxmlformats.org/drawingml/2006/main">
          <a:off x="6734433" y="1377091"/>
          <a:ext cx="1037967"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dirty="0">
              <a:solidFill>
                <a:srgbClr val="FF0000"/>
              </a:solidFill>
            </a:rPr>
            <a:t>$129,199,447</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2DCBE0-A210-4D0F-A8B6-82EC541104CC}" type="datetimeFigureOut">
              <a:rPr lang="en-US" smtClean="0"/>
              <a:t>10/5/2020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F166F-32C0-4683-83B1-4917986479B4}" type="slidenum">
              <a:rPr lang="en-US" smtClean="0"/>
              <a:t>‹#›</a:t>
            </a:fld>
            <a:endParaRPr lang="en-US"/>
          </a:p>
        </p:txBody>
      </p:sp>
    </p:spTree>
    <p:extLst>
      <p:ext uri="{BB962C8B-B14F-4D97-AF65-F5344CB8AC3E}">
        <p14:creationId xmlns:p14="http://schemas.microsoft.com/office/powerpoint/2010/main" val="3253583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77460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File:  IPEDS_Data for 2019 Full Deck 2018_0731</a:t>
            </a:r>
          </a:p>
          <a:p>
            <a:endParaRPr lang="en-US" dirty="0"/>
          </a:p>
        </p:txBody>
      </p:sp>
    </p:spTree>
    <p:extLst>
      <p:ext uri="{BB962C8B-B14F-4D97-AF65-F5344CB8AC3E}">
        <p14:creationId xmlns:p14="http://schemas.microsoft.com/office/powerpoint/2010/main" val="695735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Tree>
    <p:extLst>
      <p:ext uri="{BB962C8B-B14F-4D97-AF65-F5344CB8AC3E}">
        <p14:creationId xmlns:p14="http://schemas.microsoft.com/office/powerpoint/2010/main" val="3139868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40940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Includes UOEXT Appropriations</a:t>
            </a:r>
          </a:p>
          <a:p>
            <a:endParaRPr lang="en-US" b="1" baseline="0" dirty="0"/>
          </a:p>
          <a:p>
            <a:r>
              <a:rPr lang="en-US" b="1" baseline="0" dirty="0"/>
              <a:t>2001 Inflation Adjusted Funding/FTE = 17,137</a:t>
            </a:r>
          </a:p>
          <a:p>
            <a:r>
              <a:rPr lang="en-US" b="1" baseline="0" dirty="0"/>
              <a:t>2018 Inflation Adjusted Funding/FTE = 24,261</a:t>
            </a:r>
          </a:p>
          <a:p>
            <a:r>
              <a:rPr lang="en-US" b="1" baseline="0" dirty="0"/>
              <a:t>2018 Current Revenue/FTE = 19,412</a:t>
            </a:r>
          </a:p>
          <a:p>
            <a:r>
              <a:rPr lang="en-US" b="1" baseline="0" dirty="0"/>
              <a:t>2018 Inflation Adjusted Funding Shortfall = 129,199,447</a:t>
            </a:r>
          </a:p>
          <a:p>
            <a:endParaRPr lang="en-US" b="1" baseline="0" dirty="0"/>
          </a:p>
        </p:txBody>
      </p:sp>
    </p:spTree>
    <p:extLst>
      <p:ext uri="{BB962C8B-B14F-4D97-AF65-F5344CB8AC3E}">
        <p14:creationId xmlns:p14="http://schemas.microsoft.com/office/powerpoint/2010/main" val="2527566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File:</a:t>
            </a:r>
            <a:r>
              <a:rPr lang="en-US" baseline="0" dirty="0"/>
              <a:t>  Snapshot Basedata Original 2018_0727</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6EB14A-9260-4152-B614-7C8315D34C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71404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File:</a:t>
            </a:r>
            <a:r>
              <a:rPr lang="en-US" baseline="0" dirty="0"/>
              <a:t>  Snapshot Basedata Original 2018_0815</a:t>
            </a:r>
            <a:endParaRPr lang="en-US" dirty="0"/>
          </a:p>
          <a:p>
            <a:endParaRPr lang="en-US" dirty="0"/>
          </a:p>
        </p:txBody>
      </p:sp>
    </p:spTree>
    <p:extLst>
      <p:ext uri="{BB962C8B-B14F-4D97-AF65-F5344CB8AC3E}">
        <p14:creationId xmlns:p14="http://schemas.microsoft.com/office/powerpoint/2010/main" val="3500743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File:</a:t>
            </a:r>
            <a:r>
              <a:rPr lang="en-US" baseline="0" dirty="0"/>
              <a:t>  Snapshot Basedata Original 2018_0727</a:t>
            </a:r>
            <a:endParaRPr lang="en-US" dirty="0"/>
          </a:p>
          <a:p>
            <a:endParaRPr lang="en-US" dirty="0"/>
          </a:p>
        </p:txBody>
      </p:sp>
    </p:spTree>
    <p:extLst>
      <p:ext uri="{BB962C8B-B14F-4D97-AF65-F5344CB8AC3E}">
        <p14:creationId xmlns:p14="http://schemas.microsoft.com/office/powerpoint/2010/main" val="1636319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File:</a:t>
            </a:r>
            <a:r>
              <a:rPr lang="en-US" baseline="0" dirty="0"/>
              <a:t>  Snapshot Basedata Original 2018_0727</a:t>
            </a:r>
            <a:endParaRPr lang="en-US" dirty="0"/>
          </a:p>
          <a:p>
            <a:endParaRPr lang="en-US" dirty="0"/>
          </a:p>
        </p:txBody>
      </p:sp>
    </p:spTree>
    <p:extLst>
      <p:ext uri="{BB962C8B-B14F-4D97-AF65-F5344CB8AC3E}">
        <p14:creationId xmlns:p14="http://schemas.microsoft.com/office/powerpoint/2010/main" val="460166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dirty="0"/>
              <a:t>File: GRA_Breakdown</a:t>
            </a:r>
            <a:r>
              <a:rPr lang="en-US" baseline="0" dirty="0"/>
              <a:t> COLUM_UOEXT 2018_0730, 2019 budgeted.  </a:t>
            </a:r>
            <a:r>
              <a:rPr lang="en-US" b="1" baseline="0" dirty="0"/>
              <a:t>Includes all years.  Includes COLUM/UOEXT FA and State Appropriations.  </a:t>
            </a:r>
          </a:p>
          <a:p>
            <a:pPr eaLnBrk="1" hangingPunct="1"/>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5M decrease in Indirect Cost from FY18 actuals to FY19 budgeted.  6M State Appropriation increase from FY18 actuals to FY19 budgeted.  25M decrease in tuition and supplemental fees from FY2018 actuals to FY2019 budgeted</a:t>
            </a:r>
            <a:endParaRPr lang="en-US" baseline="0" dirty="0"/>
          </a:p>
          <a:p>
            <a:pPr eaLnBrk="1" hangingPunct="1"/>
            <a:endParaRPr lang="en-US" baseline="0" dirty="0"/>
          </a:p>
        </p:txBody>
      </p:sp>
    </p:spTree>
    <p:extLst>
      <p:ext uri="{BB962C8B-B14F-4D97-AF65-F5344CB8AC3E}">
        <p14:creationId xmlns:p14="http://schemas.microsoft.com/office/powerpoint/2010/main" val="2929109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28% increase in head count from 2001 to 2018.  </a:t>
            </a:r>
          </a:p>
          <a:p>
            <a:endParaRPr lang="en-US" b="1" baseline="0" dirty="0"/>
          </a:p>
        </p:txBody>
      </p:sp>
    </p:spTree>
    <p:extLst>
      <p:ext uri="{BB962C8B-B14F-4D97-AF65-F5344CB8AC3E}">
        <p14:creationId xmlns:p14="http://schemas.microsoft.com/office/powerpoint/2010/main" val="243823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Fall</a:t>
            </a:r>
            <a:r>
              <a:rPr lang="en-US" baseline="0" dirty="0"/>
              <a:t> Semester 2018 is budgeted State Appropriation. </a:t>
            </a:r>
          </a:p>
          <a:p>
            <a:endParaRPr lang="en-US" baseline="0" dirty="0"/>
          </a:p>
          <a:p>
            <a:r>
              <a:rPr lang="en-US" dirty="0"/>
              <a:t>CPI increased 3%</a:t>
            </a:r>
            <a:r>
              <a:rPr lang="en-US" baseline="0" dirty="0"/>
              <a:t> from 2018 to 2019.  State appropriations increased by 6M from 2018 to 2019.  Projected headcount for 2019 is 29,843.</a:t>
            </a:r>
          </a:p>
          <a:p>
            <a:endParaRPr lang="en-US" baseline="0" dirty="0"/>
          </a:p>
        </p:txBody>
      </p:sp>
      <p:sp>
        <p:nvSpPr>
          <p:cNvPr id="4" name="Slide Number Placeholder 3"/>
          <p:cNvSpPr>
            <a:spLocks noGrp="1"/>
          </p:cNvSpPr>
          <p:nvPr>
            <p:ph type="sldNum" sz="quarter" idx="10"/>
          </p:nvPr>
        </p:nvSpPr>
        <p:spPr/>
        <p:txBody>
          <a:bodyPr/>
          <a:lstStyle/>
          <a:p>
            <a:fld id="{145CA4B0-708C-4917-87C6-7F0E731128BA}"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037885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024194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374133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4267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25522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1338113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138292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349617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3705569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217072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39275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303522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930799-95F5-48C2-AC79-85DEB625CD18}" type="datetimeFigureOut">
              <a:rPr lang="en-US" smtClean="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B20E0D-9298-4661-A04B-7C8674AF4A23}" type="slidenum">
              <a:rPr lang="en-US" smtClean="0"/>
              <a:pPr/>
              <a:t>‹#›</a:t>
            </a:fld>
            <a:endParaRPr lang="en-US" dirty="0"/>
          </a:p>
        </p:txBody>
      </p:sp>
    </p:spTree>
    <p:extLst>
      <p:ext uri="{BB962C8B-B14F-4D97-AF65-F5344CB8AC3E}">
        <p14:creationId xmlns:p14="http://schemas.microsoft.com/office/powerpoint/2010/main" val="131268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30799-95F5-48C2-AC79-85DEB625CD18}" type="datetimeFigureOut">
              <a:rPr lang="en-US" smtClean="0"/>
              <a:pPr/>
              <a:t>10/5/2020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20E0D-9298-4661-A04B-7C8674AF4A23}" type="slidenum">
              <a:rPr lang="en-US" smtClean="0"/>
              <a:pPr/>
              <a:t>‹#›</a:t>
            </a:fld>
            <a:endParaRPr lang="en-US" dirty="0"/>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7418"/>
            <a:ext cx="9170126" cy="6875417"/>
          </a:xfrm>
          <a:prstGeom prst="rect">
            <a:avLst/>
          </a:prstGeom>
        </p:spPr>
      </p:pic>
    </p:spTree>
    <p:extLst>
      <p:ext uri="{BB962C8B-B14F-4D97-AF65-F5344CB8AC3E}">
        <p14:creationId xmlns:p14="http://schemas.microsoft.com/office/powerpoint/2010/main" val="21282127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6769C2-B63E-4C1F-BCCA-0F01F5A062F4}"/>
              </a:ext>
            </a:extLst>
          </p:cNvPr>
          <p:cNvSpPr/>
          <p:nvPr/>
        </p:nvSpPr>
        <p:spPr>
          <a:xfrm>
            <a:off x="222738" y="1312985"/>
            <a:ext cx="8768862" cy="542778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p:cNvSpPr>
            <a:spLocks noGrp="1"/>
          </p:cNvSpPr>
          <p:nvPr>
            <p:ph type="ctrTitle"/>
          </p:nvPr>
        </p:nvSpPr>
        <p:spPr>
          <a:xfrm>
            <a:off x="720969" y="2374234"/>
            <a:ext cx="7772400" cy="2526406"/>
          </a:xfrm>
        </p:spPr>
        <p:txBody>
          <a:bodyPr>
            <a:normAutofit/>
          </a:bodyPr>
          <a:lstStyle/>
          <a:p>
            <a:r>
              <a:rPr lang="en-US" sz="7200" dirty="0">
                <a:solidFill>
                  <a:srgbClr val="E8AE10"/>
                </a:solidFill>
                <a:latin typeface="Cambria" pitchFamily="18" charset="0"/>
                <a:ea typeface="Malgun Gothic" pitchFamily="34" charset="-127"/>
                <a:cs typeface="Times New Roman" pitchFamily="18" charset="0"/>
              </a:rPr>
              <a:t>Mizzou FY19</a:t>
            </a:r>
            <a:br>
              <a:rPr lang="en-US" sz="7200" dirty="0">
                <a:solidFill>
                  <a:srgbClr val="E8AE10"/>
                </a:solidFill>
                <a:latin typeface="Cambria" pitchFamily="18" charset="0"/>
                <a:ea typeface="Malgun Gothic" pitchFamily="34" charset="-127"/>
                <a:cs typeface="Times New Roman" pitchFamily="18" charset="0"/>
              </a:rPr>
            </a:br>
            <a:r>
              <a:rPr lang="en-US" sz="7200" dirty="0">
                <a:solidFill>
                  <a:srgbClr val="E8AE10"/>
                </a:solidFill>
                <a:latin typeface="Cambria" pitchFamily="18" charset="0"/>
                <a:ea typeface="Malgun Gothic" pitchFamily="34" charset="-127"/>
                <a:cs typeface="Times New Roman" pitchFamily="18" charset="0"/>
              </a:rPr>
              <a:t>Finances</a:t>
            </a:r>
            <a:endParaRPr lang="en-US" sz="7200" dirty="0">
              <a:solidFill>
                <a:schemeClr val="bg1"/>
              </a:solidFill>
              <a:latin typeface="Cambria" pitchFamily="18" charset="0"/>
              <a:ea typeface="Malgun Gothic" pitchFamily="34" charset="-127"/>
              <a:cs typeface="Times New Roman" pitchFamily="18" charset="0"/>
            </a:endParaRPr>
          </a:p>
        </p:txBody>
      </p:sp>
      <p:sp>
        <p:nvSpPr>
          <p:cNvPr id="3" name="TextBox 2"/>
          <p:cNvSpPr txBox="1"/>
          <p:nvPr/>
        </p:nvSpPr>
        <p:spPr>
          <a:xfrm>
            <a:off x="685800" y="5961888"/>
            <a:ext cx="77724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http://mubudget.missouri.edu/</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21278" y="5063161"/>
            <a:ext cx="7284522" cy="308759"/>
          </a:xfrm>
          <a:prstGeom prst="rect">
            <a:avLst/>
          </a:prstGeom>
          <a:solidFill>
            <a:srgbClr val="E8AE10"/>
          </a:solidFill>
          <a:ln>
            <a:noFill/>
          </a:ln>
          <a:effectLst>
            <a:outerShdw blurRad="50800" dist="38100" dir="2700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152400"/>
            <a:ext cx="8229600" cy="1115291"/>
          </a:xfrm>
        </p:spPr>
        <p:txBody>
          <a:bodyPr>
            <a:normAutofit/>
          </a:bodyPr>
          <a:lstStyle/>
          <a:p>
            <a:pPr lvl="0"/>
            <a:r>
              <a:rPr lang="en-US" sz="3200" kern="0" dirty="0"/>
              <a:t>Tuition &amp; Fee Comparison</a:t>
            </a:r>
            <a:br>
              <a:rPr lang="en-US" sz="4000" kern="0" dirty="0"/>
            </a:br>
            <a:r>
              <a:rPr lang="en-US" sz="1600" kern="0" dirty="0"/>
              <a:t>Resident Undergraduate, 2017 – 2018</a:t>
            </a:r>
            <a:br>
              <a:rPr lang="en-US" sz="2200" kern="0" dirty="0"/>
            </a:br>
            <a:endParaRPr lang="en-US" sz="1000" dirty="0"/>
          </a:p>
        </p:txBody>
      </p:sp>
      <p:sp>
        <p:nvSpPr>
          <p:cNvPr id="8" name="Content Placeholder 5"/>
          <p:cNvSpPr>
            <a:spLocks noGrp="1"/>
          </p:cNvSpPr>
          <p:nvPr>
            <p:ph idx="1"/>
          </p:nvPr>
        </p:nvSpPr>
        <p:spPr>
          <a:xfrm>
            <a:off x="1300355" y="2062869"/>
            <a:ext cx="5405245" cy="4342413"/>
          </a:xfrm>
        </p:spPr>
        <p:txBody>
          <a:bodyPr/>
          <a:lstStyle/>
          <a:p>
            <a:pPr marL="0" indent="0">
              <a:spcBef>
                <a:spcPts val="0"/>
              </a:spcBef>
              <a:spcAft>
                <a:spcPts val="0"/>
              </a:spcAft>
              <a:buNone/>
            </a:pPr>
            <a:endParaRPr lang="en-US" sz="1800" dirty="0"/>
          </a:p>
          <a:p>
            <a:pPr marL="0" indent="0">
              <a:spcBef>
                <a:spcPts val="0"/>
              </a:spcBef>
              <a:spcAft>
                <a:spcPts val="600"/>
              </a:spcAft>
              <a:buNone/>
            </a:pPr>
            <a:r>
              <a:rPr lang="en-US" sz="1800" u="sng" dirty="0"/>
              <a:t>Institution</a:t>
            </a:r>
          </a:p>
          <a:p>
            <a:pPr marL="0" indent="0">
              <a:spcBef>
                <a:spcPts val="0"/>
              </a:spcBef>
              <a:spcAft>
                <a:spcPts val="0"/>
              </a:spcAft>
              <a:buNone/>
            </a:pPr>
            <a:r>
              <a:rPr lang="en-US" sz="1800" dirty="0"/>
              <a:t>AAU Public</a:t>
            </a:r>
          </a:p>
          <a:p>
            <a:pPr marL="0" indent="0">
              <a:spcBef>
                <a:spcPts val="0"/>
              </a:spcBef>
              <a:spcAft>
                <a:spcPts val="0"/>
              </a:spcAft>
              <a:buNone/>
            </a:pPr>
            <a:r>
              <a:rPr lang="en-US" sz="1800" dirty="0"/>
              <a:t>AAU Public &amp; Private</a:t>
            </a:r>
          </a:p>
          <a:p>
            <a:pPr marL="0" indent="0">
              <a:spcBef>
                <a:spcPts val="0"/>
              </a:spcBef>
              <a:spcAft>
                <a:spcPts val="0"/>
              </a:spcAft>
              <a:buNone/>
            </a:pPr>
            <a:r>
              <a:rPr lang="en-US" sz="1800" dirty="0"/>
              <a:t>SEC Public</a:t>
            </a:r>
          </a:p>
          <a:p>
            <a:pPr marL="0" indent="0">
              <a:spcBef>
                <a:spcPts val="0"/>
              </a:spcBef>
              <a:spcAft>
                <a:spcPts val="0"/>
              </a:spcAft>
              <a:buNone/>
            </a:pPr>
            <a:r>
              <a:rPr lang="en-US" sz="1800" dirty="0"/>
              <a:t>SEC Public &amp; Private </a:t>
            </a:r>
          </a:p>
          <a:p>
            <a:pPr marL="0" indent="0">
              <a:spcBef>
                <a:spcPts val="0"/>
              </a:spcBef>
              <a:spcAft>
                <a:spcPts val="0"/>
              </a:spcAft>
              <a:buNone/>
            </a:pPr>
            <a:r>
              <a:rPr lang="en-US" sz="1800" dirty="0"/>
              <a:t>Big Ten Public</a:t>
            </a:r>
          </a:p>
          <a:p>
            <a:pPr marL="0" indent="0">
              <a:spcBef>
                <a:spcPts val="0"/>
              </a:spcBef>
              <a:buNone/>
            </a:pPr>
            <a:r>
              <a:rPr lang="en-US" sz="1800" dirty="0"/>
              <a:t>Big Ten Public &amp; Private</a:t>
            </a:r>
          </a:p>
          <a:p>
            <a:pPr marL="0" indent="0">
              <a:spcBef>
                <a:spcPts val="0"/>
              </a:spcBef>
              <a:spcAft>
                <a:spcPts val="0"/>
              </a:spcAft>
              <a:buNone/>
            </a:pPr>
            <a:r>
              <a:rPr lang="en-US" sz="1800" dirty="0"/>
              <a:t>Big XII Public </a:t>
            </a:r>
          </a:p>
          <a:p>
            <a:pPr marL="0" indent="0">
              <a:spcBef>
                <a:spcPts val="0"/>
              </a:spcBef>
              <a:spcAft>
                <a:spcPts val="1200"/>
              </a:spcAft>
              <a:buNone/>
            </a:pPr>
            <a:r>
              <a:rPr lang="en-US" sz="1800" dirty="0"/>
              <a:t>Big XII Public &amp; Private</a:t>
            </a:r>
          </a:p>
          <a:p>
            <a:pPr marL="0" indent="0">
              <a:spcBef>
                <a:spcPts val="0"/>
              </a:spcBef>
              <a:spcAft>
                <a:spcPts val="1800"/>
              </a:spcAft>
              <a:buNone/>
            </a:pPr>
            <a:r>
              <a:rPr lang="en-US" sz="1800" dirty="0"/>
              <a:t>University of Missouri-Columbia</a:t>
            </a:r>
          </a:p>
          <a:p>
            <a:pPr marL="0" indent="0">
              <a:spcBef>
                <a:spcPts val="0"/>
              </a:spcBef>
              <a:spcAft>
                <a:spcPts val="1200"/>
              </a:spcAft>
              <a:buNone/>
            </a:pPr>
            <a:endParaRPr lang="en-US" sz="1800" dirty="0"/>
          </a:p>
          <a:p>
            <a:pPr marL="0" indent="0">
              <a:spcBef>
                <a:spcPts val="0"/>
              </a:spcBef>
              <a:spcAft>
                <a:spcPts val="0"/>
              </a:spcAft>
              <a:buNone/>
            </a:pPr>
            <a:endParaRPr lang="en-US" sz="1800" dirty="0"/>
          </a:p>
          <a:p>
            <a:pPr marL="0" indent="0">
              <a:spcBef>
                <a:spcPts val="0"/>
              </a:spcBef>
              <a:spcAft>
                <a:spcPts val="0"/>
              </a:spcAft>
              <a:buNone/>
            </a:pPr>
            <a:endParaRPr lang="en-US" sz="1800" dirty="0"/>
          </a:p>
        </p:txBody>
      </p:sp>
      <p:sp>
        <p:nvSpPr>
          <p:cNvPr id="9" name="Content Placeholder 5"/>
          <p:cNvSpPr txBox="1">
            <a:spLocks/>
          </p:cNvSpPr>
          <p:nvPr/>
        </p:nvSpPr>
        <p:spPr bwMode="auto">
          <a:xfrm>
            <a:off x="6965915" y="2060888"/>
            <a:ext cx="1196455" cy="4342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eaLnBrk="0" hangingPunct="0">
              <a:defRPr/>
            </a:pPr>
            <a:r>
              <a:rPr lang="en-US" b="1" dirty="0">
                <a:solidFill>
                  <a:prstClr val="black"/>
                </a:solidFill>
              </a:rPr>
              <a:t> </a:t>
            </a:r>
          </a:p>
          <a:p>
            <a:pPr algn="r" eaLnBrk="0" hangingPunct="0">
              <a:spcAft>
                <a:spcPts val="600"/>
              </a:spcAft>
              <a:defRPr/>
            </a:pPr>
            <a:r>
              <a:rPr lang="en-US" u="sng" dirty="0">
                <a:solidFill>
                  <a:prstClr val="black"/>
                </a:solidFill>
              </a:rPr>
              <a:t>Average</a:t>
            </a:r>
          </a:p>
          <a:p>
            <a:pPr algn="r" eaLnBrk="0" hangingPunct="0">
              <a:defRPr/>
            </a:pPr>
            <a:r>
              <a:rPr lang="en-US" dirty="0">
                <a:solidFill>
                  <a:prstClr val="black"/>
                </a:solidFill>
              </a:rPr>
              <a:t>$12,280</a:t>
            </a:r>
          </a:p>
          <a:p>
            <a:pPr algn="r" eaLnBrk="0" hangingPunct="0">
              <a:defRPr/>
            </a:pPr>
            <a:r>
              <a:rPr lang="en-US" dirty="0">
                <a:solidFill>
                  <a:prstClr val="black"/>
                </a:solidFill>
              </a:rPr>
              <a:t>$29,279</a:t>
            </a:r>
          </a:p>
          <a:p>
            <a:pPr algn="r" eaLnBrk="0" hangingPunct="0">
              <a:defRPr/>
            </a:pPr>
            <a:r>
              <a:rPr lang="en-US" dirty="0">
                <a:solidFill>
                  <a:prstClr val="black"/>
                </a:solidFill>
              </a:rPr>
              <a:t>$10,369</a:t>
            </a:r>
          </a:p>
          <a:p>
            <a:pPr algn="r" eaLnBrk="0" hangingPunct="0">
              <a:defRPr/>
            </a:pPr>
            <a:r>
              <a:rPr lang="en-US" dirty="0">
                <a:solidFill>
                  <a:prstClr val="black"/>
                </a:solidFill>
              </a:rPr>
              <a:t>$13,033</a:t>
            </a:r>
          </a:p>
          <a:p>
            <a:pPr algn="r" eaLnBrk="0" hangingPunct="0">
              <a:defRPr/>
            </a:pPr>
            <a:r>
              <a:rPr lang="en-US" dirty="0">
                <a:solidFill>
                  <a:prstClr val="black"/>
                </a:solidFill>
              </a:rPr>
              <a:t>$12,450</a:t>
            </a:r>
          </a:p>
          <a:p>
            <a:pPr algn="r" eaLnBrk="0" hangingPunct="0">
              <a:defRPr/>
            </a:pPr>
            <a:r>
              <a:rPr lang="en-US" dirty="0">
                <a:solidFill>
                  <a:prstClr val="black"/>
                </a:solidFill>
              </a:rPr>
              <a:t>$15,323</a:t>
            </a:r>
          </a:p>
          <a:p>
            <a:pPr algn="r" eaLnBrk="0" hangingPunct="0">
              <a:defRPr/>
            </a:pPr>
            <a:r>
              <a:rPr lang="en-US" dirty="0">
                <a:solidFill>
                  <a:prstClr val="black"/>
                </a:solidFill>
              </a:rPr>
              <a:t>$9,689 </a:t>
            </a:r>
          </a:p>
          <a:p>
            <a:pPr algn="r" eaLnBrk="0" hangingPunct="0">
              <a:spcAft>
                <a:spcPts val="1200"/>
              </a:spcAft>
              <a:defRPr/>
            </a:pPr>
            <a:r>
              <a:rPr lang="en-US" dirty="0">
                <a:solidFill>
                  <a:prstClr val="black"/>
                </a:solidFill>
              </a:rPr>
              <a:t>$16,606</a:t>
            </a:r>
          </a:p>
          <a:p>
            <a:pPr algn="r" eaLnBrk="0" hangingPunct="0">
              <a:spcAft>
                <a:spcPts val="1800"/>
              </a:spcAft>
              <a:defRPr/>
            </a:pPr>
            <a:r>
              <a:rPr lang="en-US" dirty="0">
                <a:solidFill>
                  <a:prstClr val="black"/>
                </a:solidFill>
              </a:rPr>
              <a:t>$9,787</a:t>
            </a:r>
          </a:p>
          <a:p>
            <a:pPr algn="r" eaLnBrk="0" hangingPunct="0">
              <a:spcAft>
                <a:spcPts val="1200"/>
              </a:spcAft>
              <a:defRPr/>
            </a:pPr>
            <a:endParaRPr lang="en-US" dirty="0">
              <a:solidFill>
                <a:prstClr val="black"/>
              </a:solidFill>
            </a:endParaRPr>
          </a:p>
          <a:p>
            <a:pPr algn="r" eaLnBrk="0" hangingPunct="0">
              <a:spcAft>
                <a:spcPts val="1200"/>
              </a:spcAft>
              <a:defRPr/>
            </a:pPr>
            <a:endParaRPr lang="en-US" dirty="0">
              <a:solidFill>
                <a:prstClr val="black"/>
              </a:solidFill>
            </a:endParaRPr>
          </a:p>
          <a:p>
            <a:pPr algn="r" eaLnBrk="0" hangingPunct="0">
              <a:spcAft>
                <a:spcPts val="1200"/>
              </a:spcAft>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p:txBody>
      </p:sp>
      <p:sp>
        <p:nvSpPr>
          <p:cNvPr id="10" name="Content Placeholder 5"/>
          <p:cNvSpPr txBox="1">
            <a:spLocks/>
          </p:cNvSpPr>
          <p:nvPr/>
        </p:nvSpPr>
        <p:spPr bwMode="auto">
          <a:xfrm>
            <a:off x="5844520" y="2046034"/>
            <a:ext cx="1197864" cy="4342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eaLnBrk="0" hangingPunct="0">
              <a:defRPr/>
            </a:pPr>
            <a:r>
              <a:rPr lang="en-US" dirty="0">
                <a:solidFill>
                  <a:prstClr val="black"/>
                </a:solidFill>
              </a:rPr>
              <a:t> </a:t>
            </a:r>
          </a:p>
          <a:p>
            <a:pPr algn="r" eaLnBrk="0" hangingPunct="0">
              <a:spcAft>
                <a:spcPts val="600"/>
              </a:spcAft>
              <a:defRPr/>
            </a:pPr>
            <a:r>
              <a:rPr lang="en-US" u="sng" dirty="0">
                <a:solidFill>
                  <a:prstClr val="black"/>
                </a:solidFill>
              </a:rPr>
              <a:t>Lowest</a:t>
            </a:r>
          </a:p>
          <a:p>
            <a:pPr algn="r" eaLnBrk="0" hangingPunct="0">
              <a:defRPr/>
            </a:pPr>
            <a:r>
              <a:rPr lang="en-US" dirty="0">
                <a:solidFill>
                  <a:prstClr val="black"/>
                </a:solidFill>
              </a:rPr>
              <a:t>$6,381</a:t>
            </a:r>
          </a:p>
          <a:p>
            <a:pPr algn="r" eaLnBrk="0" hangingPunct="0">
              <a:defRPr/>
            </a:pPr>
            <a:r>
              <a:rPr lang="en-US" dirty="0">
                <a:solidFill>
                  <a:prstClr val="black"/>
                </a:solidFill>
              </a:rPr>
              <a:t>$6,381</a:t>
            </a:r>
          </a:p>
          <a:p>
            <a:pPr algn="r" eaLnBrk="0" hangingPunct="0">
              <a:defRPr/>
            </a:pPr>
            <a:r>
              <a:rPr lang="en-US" dirty="0">
                <a:solidFill>
                  <a:prstClr val="black"/>
                </a:solidFill>
              </a:rPr>
              <a:t>$6,381</a:t>
            </a:r>
          </a:p>
          <a:p>
            <a:pPr algn="r" eaLnBrk="0" hangingPunct="0">
              <a:defRPr/>
            </a:pPr>
            <a:r>
              <a:rPr lang="en-US" dirty="0">
                <a:solidFill>
                  <a:prstClr val="black"/>
                </a:solidFill>
              </a:rPr>
              <a:t>$6,381</a:t>
            </a:r>
          </a:p>
          <a:p>
            <a:pPr algn="r" eaLnBrk="0" hangingPunct="0">
              <a:defRPr/>
            </a:pPr>
            <a:r>
              <a:rPr lang="en-US" dirty="0">
                <a:solidFill>
                  <a:prstClr val="black"/>
                </a:solidFill>
              </a:rPr>
              <a:t>$8,965</a:t>
            </a:r>
          </a:p>
          <a:p>
            <a:pPr algn="r" eaLnBrk="0" hangingPunct="0">
              <a:defRPr/>
            </a:pPr>
            <a:r>
              <a:rPr lang="en-US" dirty="0">
                <a:solidFill>
                  <a:prstClr val="black"/>
                </a:solidFill>
              </a:rPr>
              <a:t>$8,965</a:t>
            </a:r>
          </a:p>
          <a:p>
            <a:pPr algn="r" eaLnBrk="0" hangingPunct="0">
              <a:defRPr/>
            </a:pPr>
            <a:r>
              <a:rPr lang="en-US" dirty="0">
                <a:solidFill>
                  <a:prstClr val="black"/>
                </a:solidFill>
              </a:rPr>
              <a:t>$8,376 </a:t>
            </a:r>
          </a:p>
          <a:p>
            <a:pPr algn="r" eaLnBrk="0" hangingPunct="0">
              <a:defRPr/>
            </a:pPr>
            <a:r>
              <a:rPr lang="en-US" dirty="0">
                <a:solidFill>
                  <a:prstClr val="black"/>
                </a:solidFill>
              </a:rPr>
              <a:t>$8,376</a:t>
            </a: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p:txBody>
      </p:sp>
      <p:sp>
        <p:nvSpPr>
          <p:cNvPr id="11" name="Content Placeholder 5"/>
          <p:cNvSpPr txBox="1">
            <a:spLocks/>
          </p:cNvSpPr>
          <p:nvPr/>
        </p:nvSpPr>
        <p:spPr bwMode="auto">
          <a:xfrm>
            <a:off x="4724444" y="2058913"/>
            <a:ext cx="1197864" cy="4342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eaLnBrk="0" hangingPunct="0">
              <a:defRPr/>
            </a:pPr>
            <a:r>
              <a:rPr lang="en-US" dirty="0">
                <a:solidFill>
                  <a:prstClr val="black"/>
                </a:solidFill>
              </a:rPr>
              <a:t> </a:t>
            </a:r>
          </a:p>
          <a:p>
            <a:pPr algn="r" eaLnBrk="0" hangingPunct="0">
              <a:spcAft>
                <a:spcPts val="600"/>
              </a:spcAft>
              <a:defRPr/>
            </a:pPr>
            <a:r>
              <a:rPr lang="en-US" u="sng" dirty="0">
                <a:solidFill>
                  <a:prstClr val="black"/>
                </a:solidFill>
              </a:rPr>
              <a:t>Highest</a:t>
            </a:r>
          </a:p>
          <a:p>
            <a:pPr algn="r" eaLnBrk="0" hangingPunct="0">
              <a:defRPr/>
            </a:pPr>
            <a:r>
              <a:rPr lang="en-US" dirty="0">
                <a:solidFill>
                  <a:prstClr val="black"/>
                </a:solidFill>
              </a:rPr>
              <a:t>$19,080</a:t>
            </a:r>
          </a:p>
          <a:p>
            <a:pPr algn="r" eaLnBrk="0" hangingPunct="0">
              <a:defRPr/>
            </a:pPr>
            <a:r>
              <a:rPr lang="en-US" dirty="0">
                <a:solidFill>
                  <a:prstClr val="black"/>
                </a:solidFill>
              </a:rPr>
              <a:t>$57,208</a:t>
            </a:r>
          </a:p>
          <a:p>
            <a:pPr algn="r" eaLnBrk="0" hangingPunct="0">
              <a:defRPr/>
            </a:pPr>
            <a:r>
              <a:rPr lang="en-US" dirty="0">
                <a:solidFill>
                  <a:prstClr val="black"/>
                </a:solidFill>
              </a:rPr>
              <a:t>$12,970</a:t>
            </a:r>
          </a:p>
          <a:p>
            <a:pPr algn="r" eaLnBrk="0" hangingPunct="0">
              <a:defRPr/>
            </a:pPr>
            <a:r>
              <a:rPr lang="en-US" dirty="0">
                <a:solidFill>
                  <a:prstClr val="black"/>
                </a:solidFill>
              </a:rPr>
              <a:t>$47,664</a:t>
            </a:r>
          </a:p>
          <a:p>
            <a:pPr algn="r" eaLnBrk="0" hangingPunct="0">
              <a:defRPr/>
            </a:pPr>
            <a:r>
              <a:rPr lang="en-US" dirty="0">
                <a:solidFill>
                  <a:prstClr val="black"/>
                </a:solidFill>
              </a:rPr>
              <a:t>$18,436</a:t>
            </a:r>
          </a:p>
          <a:p>
            <a:pPr algn="r" eaLnBrk="0" hangingPunct="0">
              <a:defRPr/>
            </a:pPr>
            <a:r>
              <a:rPr lang="en-US" dirty="0">
                <a:solidFill>
                  <a:prstClr val="black"/>
                </a:solidFill>
              </a:rPr>
              <a:t>$52,678</a:t>
            </a:r>
          </a:p>
          <a:p>
            <a:pPr algn="r" eaLnBrk="0" hangingPunct="0">
              <a:defRPr/>
            </a:pPr>
            <a:r>
              <a:rPr lang="en-US" dirty="0">
                <a:solidFill>
                  <a:prstClr val="black"/>
                </a:solidFill>
              </a:rPr>
              <a:t>$11,538</a:t>
            </a:r>
          </a:p>
          <a:p>
            <a:pPr algn="r" eaLnBrk="0" hangingPunct="0">
              <a:defRPr/>
            </a:pPr>
            <a:r>
              <a:rPr lang="en-US" dirty="0">
                <a:solidFill>
                  <a:prstClr val="black"/>
                </a:solidFill>
              </a:rPr>
              <a:t>$44,760</a:t>
            </a:r>
          </a:p>
          <a:p>
            <a:pPr algn="r" eaLnBrk="0" hangingPunct="0">
              <a:spcAft>
                <a:spcPts val="1200"/>
              </a:spcAft>
              <a:defRPr/>
            </a:pPr>
            <a:endParaRPr lang="en-US" dirty="0">
              <a:solidFill>
                <a:prstClr val="black"/>
              </a:solidFill>
            </a:endParaRPr>
          </a:p>
          <a:p>
            <a:pPr algn="r" eaLnBrk="0" hangingPunct="0">
              <a:spcAft>
                <a:spcPts val="1200"/>
              </a:spcAft>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a:p>
            <a:pPr algn="r" eaLnBrk="0" hangingPunct="0">
              <a:defRPr/>
            </a:pPr>
            <a:endParaRPr lang="en-US" dirty="0">
              <a:solidFill>
                <a:prstClr val="black"/>
              </a:solidFill>
            </a:endParaRPr>
          </a:p>
        </p:txBody>
      </p:sp>
      <p:sp>
        <p:nvSpPr>
          <p:cNvPr id="12" name="TextBox 11"/>
          <p:cNvSpPr txBox="1"/>
          <p:nvPr/>
        </p:nvSpPr>
        <p:spPr>
          <a:xfrm>
            <a:off x="4972728" y="2010413"/>
            <a:ext cx="3124199" cy="369332"/>
          </a:xfrm>
          <a:prstGeom prst="rect">
            <a:avLst/>
          </a:prstGeom>
          <a:noFill/>
        </p:spPr>
        <p:txBody>
          <a:bodyPr wrap="square" rtlCol="0">
            <a:spAutoFit/>
          </a:bodyPr>
          <a:lstStyle/>
          <a:p>
            <a:pPr algn="ctr"/>
            <a:r>
              <a:rPr lang="en-US" dirty="0">
                <a:solidFill>
                  <a:prstClr val="black"/>
                </a:solidFill>
              </a:rPr>
              <a:t>Combined Tuition &amp; Fees</a:t>
            </a:r>
          </a:p>
        </p:txBody>
      </p:sp>
      <p:sp>
        <p:nvSpPr>
          <p:cNvPr id="15" name="Rectangle 14"/>
          <p:cNvSpPr/>
          <p:nvPr/>
        </p:nvSpPr>
        <p:spPr>
          <a:xfrm>
            <a:off x="742949" y="6049716"/>
            <a:ext cx="8162925" cy="400110"/>
          </a:xfrm>
          <a:prstGeom prst="rect">
            <a:avLst/>
          </a:prstGeom>
        </p:spPr>
        <p:txBody>
          <a:bodyPr wrap="square">
            <a:spAutoFit/>
          </a:bodyPr>
          <a:lstStyle/>
          <a:p>
            <a:r>
              <a:rPr lang="en-US" sz="1000" dirty="0">
                <a:solidFill>
                  <a:prstClr val="black"/>
                </a:solidFill>
              </a:rPr>
              <a:t>Source: IPEDS data center:  https://nces.ed.gov/ipeds/datacenter/Annual Academic Year Tuition and Required Fees 2017-18 (Undergraduate, Resident) </a:t>
            </a:r>
          </a:p>
          <a:p>
            <a:r>
              <a:rPr lang="en-US" sz="1000" dirty="0">
                <a:solidFill>
                  <a:prstClr val="black"/>
                </a:solidFill>
              </a:rPr>
              <a:t>             </a:t>
            </a:r>
          </a:p>
        </p:txBody>
      </p:sp>
    </p:spTree>
    <p:extLst>
      <p:ext uri="{BB962C8B-B14F-4D97-AF65-F5344CB8AC3E}">
        <p14:creationId xmlns:p14="http://schemas.microsoft.com/office/powerpoint/2010/main" val="3424478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FY2018 State Appropriations for Higher Ed</a:t>
            </a:r>
            <a:br>
              <a:rPr lang="en-US" dirty="0"/>
            </a:br>
            <a:r>
              <a:rPr lang="en-US" sz="2700" dirty="0"/>
              <a:t>Per Capita</a:t>
            </a:r>
            <a:br>
              <a:rPr lang="en-US" sz="2700" dirty="0"/>
            </a:br>
            <a:r>
              <a:rPr lang="en-US" sz="2200" dirty="0"/>
              <a:t> </a:t>
            </a:r>
          </a:p>
        </p:txBody>
      </p:sp>
      <p:graphicFrame>
        <p:nvGraphicFramePr>
          <p:cNvPr id="5" name="Content Placeholder 4"/>
          <p:cNvGraphicFramePr>
            <a:graphicFrameLocks noGrp="1"/>
          </p:cNvGraphicFramePr>
          <p:nvPr>
            <p:ph idx="1"/>
          </p:nvPr>
        </p:nvGraphicFramePr>
        <p:xfrm>
          <a:off x="960120" y="1828800"/>
          <a:ext cx="803148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2"/>
          <p:cNvSpPr txBox="1">
            <a:spLocks/>
          </p:cNvSpPr>
          <p:nvPr/>
        </p:nvSpPr>
        <p:spPr>
          <a:xfrm>
            <a:off x="1063665" y="6577671"/>
            <a:ext cx="7653528" cy="32004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*Information obtained from the </a:t>
            </a:r>
            <a:r>
              <a:rPr kumimoji="0" lang="en-US" sz="1000" b="0" i="1" u="none" strike="noStrike" kern="1200" cap="none" spc="0" normalizeH="0" baseline="0" noProof="0" dirty="0">
                <a:ln>
                  <a:noFill/>
                </a:ln>
                <a:solidFill>
                  <a:prstClr val="black"/>
                </a:solidFill>
                <a:effectLst/>
                <a:uLnTx/>
                <a:uFillTx/>
                <a:latin typeface="Calibri"/>
                <a:ea typeface="+mn-ea"/>
                <a:cs typeface="+mn-cs"/>
              </a:rPr>
              <a:t>Grapevine Report </a:t>
            </a:r>
            <a:r>
              <a:rPr kumimoji="0" lang="en-US" sz="1000" b="0" i="0" u="none" strike="noStrike" kern="1200" cap="none" spc="0" normalizeH="0" baseline="0" noProof="0" dirty="0">
                <a:ln>
                  <a:noFill/>
                </a:ln>
                <a:solidFill>
                  <a:prstClr val="black"/>
                </a:solidFill>
                <a:effectLst/>
                <a:uLnTx/>
                <a:uFillTx/>
                <a:latin typeface="Calibri"/>
                <a:ea typeface="+mn-ea"/>
                <a:cs typeface="+mn-cs"/>
              </a:rPr>
              <a:t>published by Illinois State University</a:t>
            </a:r>
          </a:p>
        </p:txBody>
      </p:sp>
    </p:spTree>
    <p:extLst>
      <p:ext uri="{BB962C8B-B14F-4D97-AF65-F5344CB8AC3E}">
        <p14:creationId xmlns:p14="http://schemas.microsoft.com/office/powerpoint/2010/main" val="194119022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FY2018 State Appropriations for Higher Ed</a:t>
            </a:r>
            <a:br>
              <a:rPr lang="en-US" sz="2800" dirty="0"/>
            </a:br>
            <a:r>
              <a:rPr lang="en-US" sz="2700" dirty="0"/>
              <a:t>Per $1,000 in Personal Income</a:t>
            </a:r>
            <a:br>
              <a:rPr lang="en-US" sz="2700" dirty="0"/>
            </a:br>
            <a:r>
              <a:rPr lang="en-US" sz="2200" dirty="0"/>
              <a:t> </a:t>
            </a:r>
          </a:p>
        </p:txBody>
      </p:sp>
      <p:graphicFrame>
        <p:nvGraphicFramePr>
          <p:cNvPr id="5" name="Content Placeholder 4"/>
          <p:cNvGraphicFramePr>
            <a:graphicFrameLocks noGrp="1"/>
          </p:cNvGraphicFramePr>
          <p:nvPr>
            <p:ph idx="1"/>
          </p:nvPr>
        </p:nvGraphicFramePr>
        <p:xfrm>
          <a:off x="960120" y="1828800"/>
          <a:ext cx="803148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2"/>
          <p:cNvSpPr txBox="1">
            <a:spLocks/>
          </p:cNvSpPr>
          <p:nvPr/>
        </p:nvSpPr>
        <p:spPr>
          <a:xfrm>
            <a:off x="1063665" y="6577671"/>
            <a:ext cx="7653528" cy="32004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*Information obtained from the </a:t>
            </a:r>
            <a:r>
              <a:rPr kumimoji="0" lang="en-US" sz="1000" b="0" i="1" u="none" strike="noStrike" kern="1200" cap="none" spc="0" normalizeH="0" baseline="0" noProof="0" dirty="0">
                <a:ln>
                  <a:noFill/>
                </a:ln>
                <a:solidFill>
                  <a:prstClr val="black"/>
                </a:solidFill>
                <a:effectLst/>
                <a:uLnTx/>
                <a:uFillTx/>
                <a:latin typeface="Calibri"/>
                <a:ea typeface="+mn-ea"/>
                <a:cs typeface="+mn-cs"/>
              </a:rPr>
              <a:t>Grapevine Report </a:t>
            </a:r>
            <a:r>
              <a:rPr kumimoji="0" lang="en-US" sz="1000" b="0" i="0" u="none" strike="noStrike" kern="1200" cap="none" spc="0" normalizeH="0" baseline="0" noProof="0" dirty="0">
                <a:ln>
                  <a:noFill/>
                </a:ln>
                <a:solidFill>
                  <a:prstClr val="black"/>
                </a:solidFill>
                <a:effectLst/>
                <a:uLnTx/>
                <a:uFillTx/>
                <a:latin typeface="Calibri"/>
                <a:ea typeface="+mn-ea"/>
                <a:cs typeface="+mn-cs"/>
              </a:rPr>
              <a:t>published by Illinois State University</a:t>
            </a:r>
          </a:p>
        </p:txBody>
      </p:sp>
    </p:spTree>
    <p:extLst>
      <p:ext uri="{BB962C8B-B14F-4D97-AF65-F5344CB8AC3E}">
        <p14:creationId xmlns:p14="http://schemas.microsoft.com/office/powerpoint/2010/main" val="402677643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229600" cy="1143000"/>
          </a:xfrm>
        </p:spPr>
        <p:txBody>
          <a:bodyPr/>
          <a:lstStyle/>
          <a:p>
            <a:r>
              <a:rPr lang="en-US" dirty="0"/>
              <a:t>Funding per Student FTE</a:t>
            </a:r>
          </a:p>
        </p:txBody>
      </p:sp>
      <p:graphicFrame>
        <p:nvGraphicFramePr>
          <p:cNvPr id="4" name="Content Placeholder 3"/>
          <p:cNvGraphicFramePr>
            <a:graphicFrameLocks noGrp="1"/>
          </p:cNvGraphicFramePr>
          <p:nvPr>
            <p:ph idx="1"/>
          </p:nvPr>
        </p:nvGraphicFramePr>
        <p:xfrm>
          <a:off x="914400" y="1676400"/>
          <a:ext cx="7772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200" y="6381690"/>
            <a:ext cx="3165230" cy="400110"/>
          </a:xfrm>
          <a:prstGeom prst="rect">
            <a:avLst/>
          </a:prstGeom>
          <a:noFill/>
        </p:spPr>
        <p:txBody>
          <a:bodyPr wrap="square" rtlCol="0">
            <a:spAutoFit/>
          </a:bodyPr>
          <a:lstStyle/>
          <a:p>
            <a:r>
              <a:rPr lang="en-US" sz="1000" dirty="0"/>
              <a:t>* Includes Appropriations for Extension</a:t>
            </a:r>
          </a:p>
          <a:p>
            <a:endParaRPr lang="en-US" sz="1000" dirty="0"/>
          </a:p>
        </p:txBody>
      </p:sp>
    </p:spTree>
    <p:extLst>
      <p:ext uri="{BB962C8B-B14F-4D97-AF65-F5344CB8AC3E}">
        <p14:creationId xmlns:p14="http://schemas.microsoft.com/office/powerpoint/2010/main" val="414057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prstClr val="black"/>
                </a:solidFill>
              </a:rPr>
              <a:t>Funding Sources</a:t>
            </a:r>
            <a:br>
              <a:rPr lang="en-US" sz="3200" b="1" dirty="0">
                <a:solidFill>
                  <a:prstClr val="black"/>
                </a:solidFill>
              </a:rPr>
            </a:br>
            <a:br>
              <a:rPr lang="en-US" sz="1600" b="1" dirty="0">
                <a:latin typeface="+mn-lt"/>
              </a:rPr>
            </a:br>
            <a:endParaRPr lang="en-US" sz="1600" b="1" dirty="0">
              <a:latin typeface="+mn-lt"/>
            </a:endParaRPr>
          </a:p>
        </p:txBody>
      </p:sp>
      <p:sp>
        <p:nvSpPr>
          <p:cNvPr id="3" name="Content Placeholder 2"/>
          <p:cNvSpPr>
            <a:spLocks noGrp="1"/>
          </p:cNvSpPr>
          <p:nvPr>
            <p:ph idx="1"/>
          </p:nvPr>
        </p:nvSpPr>
        <p:spPr/>
        <p:txBody>
          <a:bodyPr>
            <a:noAutofit/>
          </a:bodyPr>
          <a:lstStyle/>
          <a:p>
            <a:pPr>
              <a:buNone/>
            </a:pPr>
            <a:r>
              <a:rPr lang="en-US" sz="1600" dirty="0"/>
              <a:t>	</a:t>
            </a:r>
          </a:p>
          <a:p>
            <a:pPr>
              <a:buNone/>
            </a:pPr>
            <a:r>
              <a:rPr lang="en-US" sz="1600" dirty="0"/>
              <a:t>	</a:t>
            </a:r>
          </a:p>
          <a:p>
            <a:pPr>
              <a:buNone/>
            </a:pPr>
            <a:endParaRPr lang="en-US" sz="1600" dirty="0"/>
          </a:p>
          <a:p>
            <a:pPr>
              <a:buNone/>
            </a:pPr>
            <a:r>
              <a:rPr lang="en-US" sz="1600" dirty="0"/>
              <a:t>	Operating Fund*</a:t>
            </a:r>
          </a:p>
          <a:p>
            <a:pPr>
              <a:buNone/>
            </a:pPr>
            <a:r>
              <a:rPr lang="en-US" sz="1600" dirty="0"/>
              <a:t>	Targeted Tuition &amp; Student Fees</a:t>
            </a:r>
          </a:p>
          <a:p>
            <a:pPr>
              <a:buNone/>
            </a:pPr>
            <a:r>
              <a:rPr lang="en-US" sz="1600" dirty="0"/>
              <a:t>	Restricted Appropriations</a:t>
            </a:r>
          </a:p>
          <a:p>
            <a:pPr>
              <a:buNone/>
            </a:pPr>
            <a:r>
              <a:rPr lang="en-US" sz="1600" dirty="0"/>
              <a:t>	Grants &amp; Contracts</a:t>
            </a:r>
          </a:p>
          <a:p>
            <a:pPr>
              <a:buNone/>
            </a:pPr>
            <a:r>
              <a:rPr lang="en-US" sz="1600" dirty="0"/>
              <a:t>	Gifts, Endowment &amp; Investment Income</a:t>
            </a:r>
          </a:p>
          <a:p>
            <a:pPr>
              <a:buNone/>
            </a:pPr>
            <a:r>
              <a:rPr lang="en-US" sz="1600" dirty="0"/>
              <a:t>	Enterprise Operations</a:t>
            </a:r>
          </a:p>
          <a:p>
            <a:pPr>
              <a:buNone/>
            </a:pPr>
            <a:endParaRPr lang="en-US" sz="1600" dirty="0"/>
          </a:p>
          <a:p>
            <a:pPr>
              <a:buNone/>
            </a:pPr>
            <a:r>
              <a:rPr lang="en-US" sz="1600" dirty="0"/>
              <a:t>	Total Revenue	</a:t>
            </a:r>
          </a:p>
          <a:p>
            <a:pPr>
              <a:buNone/>
            </a:pPr>
            <a:endParaRPr lang="en-US" sz="1600" dirty="0"/>
          </a:p>
          <a:p>
            <a:pPr>
              <a:buNone/>
            </a:pPr>
            <a:r>
              <a:rPr lang="en-US" sz="1600" dirty="0"/>
              <a:t>		</a:t>
            </a:r>
            <a:endParaRPr lang="en-US" sz="1000" dirty="0"/>
          </a:p>
          <a:p>
            <a:pPr>
              <a:buNone/>
            </a:pPr>
            <a:endParaRPr lang="en-US" sz="1000" dirty="0"/>
          </a:p>
          <a:p>
            <a:pPr>
              <a:buNone/>
            </a:pPr>
            <a:endParaRPr lang="en-US" sz="1000" dirty="0"/>
          </a:p>
          <a:p>
            <a:pPr>
              <a:buNone/>
            </a:pPr>
            <a:endParaRPr lang="en-US" sz="1000" dirty="0"/>
          </a:p>
          <a:p>
            <a:pPr>
              <a:buNone/>
            </a:pPr>
            <a:endParaRPr lang="en-US" sz="1000" dirty="0"/>
          </a:p>
          <a:p>
            <a:pPr>
              <a:buNone/>
            </a:pPr>
            <a:endParaRPr lang="en-US" sz="1000" dirty="0"/>
          </a:p>
          <a:p>
            <a:pPr>
              <a:buNone/>
            </a:pPr>
            <a:endParaRPr lang="en-US" sz="1000" dirty="0"/>
          </a:p>
          <a:p>
            <a:pPr>
              <a:buNone/>
            </a:pPr>
            <a:endParaRPr lang="en-US" sz="1000" dirty="0"/>
          </a:p>
          <a:p>
            <a:pPr>
              <a:buNone/>
            </a:pPr>
            <a:r>
              <a:rPr lang="en-US" sz="1000" dirty="0"/>
              <a:t>	</a:t>
            </a:r>
          </a:p>
        </p:txBody>
      </p:sp>
      <p:sp>
        <p:nvSpPr>
          <p:cNvPr id="4" name="Content Placeholder 2"/>
          <p:cNvSpPr txBox="1">
            <a:spLocks/>
          </p:cNvSpPr>
          <p:nvPr/>
        </p:nvSpPr>
        <p:spPr>
          <a:xfrm>
            <a:off x="4666488" y="1600200"/>
            <a:ext cx="2209800" cy="5105400"/>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532,811,036 </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122,209,354 </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21,234,165 </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186,183,474 </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72,971,912 </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a:ea typeface="+mn-ea"/>
                <a:cs typeface="+mn-cs"/>
              </a:rPr>
              <a:t>1,520,336,827</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r" defTabSz="914400" rtl="0" eaLnBrk="1" fontAlgn="auto" latinLnBrk="0" hangingPunct="1">
              <a:lnSpc>
                <a:spcPct val="100000"/>
              </a:lnSpc>
              <a:spcBef>
                <a:spcPct val="2000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$2,455,746,768 </a:t>
            </a:r>
          </a:p>
          <a:p>
            <a:pPr marL="342900" marR="0" lvl="0" indent="-342900" algn="r" defTabSz="914400" rtl="0" eaLnBrk="1" fontAlgn="auto" latinLnBrk="0" hangingPunct="1">
              <a:lnSpc>
                <a:spcPct val="100000"/>
              </a:lnSpc>
              <a:spcBef>
                <a:spcPct val="2000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Content Placeholder 2"/>
          <p:cNvSpPr txBox="1">
            <a:spLocks/>
          </p:cNvSpPr>
          <p:nvPr/>
        </p:nvSpPr>
        <p:spPr>
          <a:xfrm>
            <a:off x="7199376" y="1597152"/>
            <a:ext cx="807720" cy="5105400"/>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21.7%</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5.0%</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0.8%</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7.6%</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3.0%</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a:ea typeface="+mn-ea"/>
                <a:cs typeface="+mn-cs"/>
              </a:rPr>
              <a:t>61.9%</a:t>
            </a:r>
          </a:p>
          <a:p>
            <a:pPr marL="342900" marR="0" lvl="0" indent="-342900" algn="r" defTabSz="914400" rtl="0" eaLnBrk="1" fontAlgn="auto" latinLnBrk="0" hangingPunct="1">
              <a:lnSpc>
                <a:spcPct val="100000"/>
              </a:lnSpc>
              <a:spcBef>
                <a:spcPct val="20000"/>
              </a:spcBef>
              <a:spcAft>
                <a:spcPts val="0"/>
              </a:spcAft>
              <a:buClrTx/>
              <a:buSzTx/>
              <a:buFontTx/>
              <a:buNone/>
              <a:tabLst/>
              <a:defRPr/>
            </a:pPr>
            <a:endParaRPr kumimoji="0" lang="en-US" sz="1600" b="0" i="0" u="sng"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100%</a:t>
            </a:r>
          </a:p>
        </p:txBody>
      </p:sp>
      <p:sp>
        <p:nvSpPr>
          <p:cNvPr id="6" name="Rectangle 5"/>
          <p:cNvSpPr/>
          <p:nvPr/>
        </p:nvSpPr>
        <p:spPr>
          <a:xfrm>
            <a:off x="3377987" y="1597152"/>
            <a:ext cx="2388026" cy="36933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Fiscal Year 2019 Budget</a:t>
            </a:r>
          </a:p>
        </p:txBody>
      </p:sp>
      <p:sp>
        <p:nvSpPr>
          <p:cNvPr id="8" name="TextBox 7">
            <a:extLst>
              <a:ext uri="{FF2B5EF4-FFF2-40B4-BE49-F238E27FC236}">
                <a16:creationId xmlns:a16="http://schemas.microsoft.com/office/drawing/2014/main" id="{B40FD712-23A7-47C8-B6B1-816F7DF1AA08}"/>
              </a:ext>
            </a:extLst>
          </p:cNvPr>
          <p:cNvSpPr txBox="1"/>
          <p:nvPr/>
        </p:nvSpPr>
        <p:spPr>
          <a:xfrm>
            <a:off x="779929" y="6258580"/>
            <a:ext cx="7584142" cy="523220"/>
          </a:xfrm>
          <a:prstGeom prst="rect">
            <a:avLst/>
          </a:prstGeom>
          <a:noFill/>
        </p:spPr>
        <p:txBody>
          <a:bodyPr wrap="square" rtlCol="0">
            <a:spAutoFit/>
          </a:bodyPr>
          <a:lstStyle/>
          <a:p>
            <a:r>
              <a:rPr lang="en-US" sz="1000" dirty="0"/>
              <a:t>* Operating Fund updated to reflect actual State Appropriation received.</a:t>
            </a:r>
          </a:p>
          <a:p>
            <a:endParaRPr lang="en-US" dirty="0"/>
          </a:p>
        </p:txBody>
      </p:sp>
    </p:spTree>
    <p:extLst>
      <p:ext uri="{BB962C8B-B14F-4D97-AF65-F5344CB8AC3E}">
        <p14:creationId xmlns:p14="http://schemas.microsoft.com/office/powerpoint/2010/main" val="302249320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457200" y="73152"/>
            <a:ext cx="8229600" cy="1143000"/>
          </a:xfrm>
        </p:spPr>
        <p:txBody>
          <a:bodyPr>
            <a:normAutofit/>
          </a:bodyPr>
          <a:lstStyle/>
          <a:p>
            <a:r>
              <a:rPr lang="en-US" sz="3200" dirty="0">
                <a:latin typeface="Cambria" pitchFamily="18" charset="0"/>
              </a:rPr>
              <a:t>Funding Sources</a:t>
            </a:r>
            <a:br>
              <a:rPr lang="en-US" dirty="0">
                <a:latin typeface="Cambria" pitchFamily="18" charset="0"/>
              </a:rPr>
            </a:br>
            <a:r>
              <a:rPr lang="en-US" sz="1600" dirty="0">
                <a:latin typeface="Cambria" pitchFamily="18" charset="0"/>
              </a:rPr>
              <a:t>FY2014 - FY2019</a:t>
            </a:r>
          </a:p>
        </p:txBody>
      </p:sp>
      <p:graphicFrame>
        <p:nvGraphicFramePr>
          <p:cNvPr id="6" name="Chart 5"/>
          <p:cNvGraphicFramePr/>
          <p:nvPr/>
        </p:nvGraphicFramePr>
        <p:xfrm>
          <a:off x="923925" y="1704974"/>
          <a:ext cx="8134350" cy="5057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393835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“Enterprise” Operations</a:t>
            </a:r>
            <a:endParaRPr lang="en-US" dirty="0">
              <a:latin typeface="Cambria" pitchFamily="18" charset="0"/>
            </a:endParaRPr>
          </a:p>
        </p:txBody>
      </p:sp>
      <p:sp>
        <p:nvSpPr>
          <p:cNvPr id="5" name="Content Placeholder 5"/>
          <p:cNvSpPr txBox="1">
            <a:spLocks/>
          </p:cNvSpPr>
          <p:nvPr/>
        </p:nvSpPr>
        <p:spPr>
          <a:xfrm>
            <a:off x="4590288" y="1600200"/>
            <a:ext cx="2133600" cy="4876800"/>
          </a:xfrm>
          <a:prstGeom prst="rect">
            <a:avLst/>
          </a:prstGeom>
        </p:spPr>
        <p:txBody>
          <a:bodyPr/>
          <a:lstStyle/>
          <a:p>
            <a:pPr marL="342900" marR="0" lvl="0" indent="-342900" algn="r"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42900" marR="0" lvl="0" indent="-34290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$1,012,770,474</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208,348,596</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74,831,449</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42,107,603</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38,575,104</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21,778,881</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20,984,082</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13,720,320</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11,000,000</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10,516,099</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7,100,000</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4,610,531</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4,232,500</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Arial" pitchFamily="34" charset="0"/>
                <a:ea typeface="+mn-ea"/>
                <a:cs typeface="Arial" pitchFamily="34" charset="0"/>
              </a:rPr>
              <a:t>    49,761,189</a:t>
            </a:r>
          </a:p>
          <a:p>
            <a:pPr marL="342900" marR="0" lvl="0" indent="-34290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$1,520,336,827</a:t>
            </a:r>
          </a:p>
        </p:txBody>
      </p:sp>
      <p:sp>
        <p:nvSpPr>
          <p:cNvPr id="6" name="Content Placeholder 5"/>
          <p:cNvSpPr txBox="1">
            <a:spLocks/>
          </p:cNvSpPr>
          <p:nvPr/>
        </p:nvSpPr>
        <p:spPr>
          <a:xfrm>
            <a:off x="6836664" y="1600200"/>
            <a:ext cx="1143000" cy="4876800"/>
          </a:xfrm>
          <a:prstGeom prst="rect">
            <a:avLst/>
          </a:prstGeom>
        </p:spPr>
        <p:txBody>
          <a:bodyPr/>
          <a:lstStyle/>
          <a:p>
            <a:pPr marL="342900" marR="0" lvl="0" indent="-342900" algn="r"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66.4%</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13.7%</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4.9%</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2.8%</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2.5%</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1.4%</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1.4%</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0.9%</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0.7%</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0.7%</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0.5%</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0.3%</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0.3%</a:t>
            </a: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Calibri"/>
                <a:ea typeface="+mn-ea"/>
                <a:cs typeface="+mn-cs"/>
              </a:rPr>
              <a:t>  3.3%</a:t>
            </a:r>
          </a:p>
          <a:p>
            <a:pPr marL="342900" marR="0" lvl="0" indent="-34290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100%</a:t>
            </a:r>
          </a:p>
        </p:txBody>
      </p:sp>
      <p:sp>
        <p:nvSpPr>
          <p:cNvPr id="7" name="Content Placeholder 2"/>
          <p:cNvSpPr txBox="1">
            <a:spLocks/>
          </p:cNvSpPr>
          <p:nvPr/>
        </p:nvSpPr>
        <p:spPr>
          <a:xfrm>
            <a:off x="1770888" y="1600200"/>
            <a:ext cx="3886200" cy="4876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Hospitals &amp; Clinics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University Physicians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Athletics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Residential Life</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University Stores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Research Reactor</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Campus Dining</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Veterinary Medicine</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KOMU</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Agriculture</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Parking</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Enrollment Management</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K-12 Online</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Other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989998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1143000"/>
          </a:xfrm>
        </p:spPr>
        <p:txBody>
          <a:bodyPr>
            <a:normAutofit/>
          </a:bodyPr>
          <a:lstStyle/>
          <a:p>
            <a:r>
              <a:rPr lang="en-US" sz="2800" b="1" dirty="0">
                <a:latin typeface="Calibri" panose="020F0502020204030204" pitchFamily="34" charset="0"/>
              </a:rPr>
              <a:t>General Operating Sources</a:t>
            </a:r>
            <a:br>
              <a:rPr lang="en-US" sz="2800" b="1" dirty="0">
                <a:latin typeface="Calibri" panose="020F0502020204030204" pitchFamily="34" charset="0"/>
              </a:rPr>
            </a:br>
            <a:r>
              <a:rPr lang="en-US" sz="1600" b="1" dirty="0">
                <a:latin typeface="Calibri" panose="020F0502020204030204" pitchFamily="34" charset="0"/>
              </a:rPr>
              <a:t>Total: $533M</a:t>
            </a:r>
          </a:p>
        </p:txBody>
      </p:sp>
      <p:sp>
        <p:nvSpPr>
          <p:cNvPr id="46" name="TextBox 45"/>
          <p:cNvSpPr txBox="1"/>
          <p:nvPr/>
        </p:nvSpPr>
        <p:spPr>
          <a:xfrm>
            <a:off x="914400" y="1676400"/>
            <a:ext cx="7315200" cy="39087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Operating Fund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State Appropriations		$205M </a:t>
            </a:r>
          </a:p>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Tuition				$294M</a:t>
            </a:r>
          </a:p>
          <a:p>
            <a:pPr marL="1371600" marR="0" lvl="3"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1714500" marR="0" lvl="3"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Indirect Cost 			  $34M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E6C84F76-82FA-4E4E-82AF-1B983089F627}"/>
              </a:ext>
            </a:extLst>
          </p:cNvPr>
          <p:cNvSpPr txBox="1"/>
          <p:nvPr/>
        </p:nvSpPr>
        <p:spPr>
          <a:xfrm>
            <a:off x="779929" y="6258580"/>
            <a:ext cx="7584142" cy="523220"/>
          </a:xfrm>
          <a:prstGeom prst="rect">
            <a:avLst/>
          </a:prstGeom>
          <a:noFill/>
        </p:spPr>
        <p:txBody>
          <a:bodyPr wrap="square" rtlCol="0">
            <a:spAutoFit/>
          </a:bodyPr>
          <a:lstStyle/>
          <a:p>
            <a:r>
              <a:rPr lang="en-US" sz="1000" dirty="0"/>
              <a:t>* Operating Fund updated to reflect actual State Appropriation received.</a:t>
            </a:r>
          </a:p>
          <a:p>
            <a:endParaRPr lang="en-US" dirty="0"/>
          </a:p>
        </p:txBody>
      </p:sp>
    </p:spTree>
    <p:extLst>
      <p:ext uri="{BB962C8B-B14F-4D97-AF65-F5344CB8AC3E}">
        <p14:creationId xmlns:p14="http://schemas.microsoft.com/office/powerpoint/2010/main" val="214722827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ontent Placeholder 23"/>
          <p:cNvGraphicFramePr>
            <a:graphicFrameLocks noGrp="1"/>
          </p:cNvGraphicFramePr>
          <p:nvPr>
            <p:ph idx="1"/>
            <p:extLst>
              <p:ext uri="{D42A27DB-BD31-4B8C-83A1-F6EECF244321}">
                <p14:modId xmlns:p14="http://schemas.microsoft.com/office/powerpoint/2010/main" val="3052842963"/>
              </p:ext>
            </p:extLst>
          </p:nvPr>
        </p:nvGraphicFramePr>
        <p:xfrm>
          <a:off x="533400" y="1524000"/>
          <a:ext cx="8153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1"/>
          <p:cNvSpPr txBox="1"/>
          <p:nvPr/>
        </p:nvSpPr>
        <p:spPr>
          <a:xfrm>
            <a:off x="697128" y="2483665"/>
            <a:ext cx="533400" cy="38862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a:ea typeface="+mn-ea"/>
                <a:cs typeface="+mn-cs"/>
              </a:rPr>
              <a:t>27%</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a:ea typeface="+mn-ea"/>
                <a:cs typeface="+mn-cs"/>
              </a:rPr>
              <a:t>70%</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a:ea typeface="+mn-ea"/>
                <a:cs typeface="+mn-cs"/>
              </a:rPr>
              <a:t>3 %</a:t>
            </a:r>
          </a:p>
        </p:txBody>
      </p:sp>
      <p:sp>
        <p:nvSpPr>
          <p:cNvPr id="8194" name="Rectangle 2"/>
          <p:cNvSpPr>
            <a:spLocks noGrp="1" noChangeArrowheads="1"/>
          </p:cNvSpPr>
          <p:nvPr>
            <p:ph type="title"/>
          </p:nvPr>
        </p:nvSpPr>
        <p:spPr>
          <a:xfrm>
            <a:off x="457200" y="149946"/>
            <a:ext cx="8229600" cy="1143000"/>
          </a:xfrm>
        </p:spPr>
        <p:txBody>
          <a:bodyPr/>
          <a:lstStyle/>
          <a:p>
            <a:pPr eaLnBrk="1" hangingPunct="1"/>
            <a:r>
              <a:rPr lang="en-US" sz="2800" b="1" dirty="0">
                <a:solidFill>
                  <a:schemeClr val="tx1"/>
                </a:solidFill>
              </a:rPr>
              <a:t>Change in General Operating Funding Sources</a:t>
            </a:r>
          </a:p>
        </p:txBody>
      </p:sp>
      <p:sp>
        <p:nvSpPr>
          <p:cNvPr id="9" name="TextBox 8"/>
          <p:cNvSpPr txBox="1"/>
          <p:nvPr/>
        </p:nvSpPr>
        <p:spPr>
          <a:xfrm>
            <a:off x="4670612" y="2594835"/>
            <a:ext cx="280351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lumMod val="85000"/>
                    <a:lumOff val="15000"/>
                  </a:prstClr>
                </a:solidFill>
                <a:effectLst/>
                <a:uLnTx/>
                <a:uFillTx/>
                <a:latin typeface="Calibri"/>
                <a:ea typeface="+mn-ea"/>
                <a:cs typeface="+mn-cs"/>
              </a:rPr>
              <a:t>TUITION &amp; SUPPLEMENTAL FEES</a:t>
            </a:r>
          </a:p>
        </p:txBody>
      </p:sp>
      <p:sp>
        <p:nvSpPr>
          <p:cNvPr id="10" name="TextBox 9"/>
          <p:cNvSpPr txBox="1"/>
          <p:nvPr/>
        </p:nvSpPr>
        <p:spPr>
          <a:xfrm>
            <a:off x="2590800" y="4343400"/>
            <a:ext cx="23622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STATE SUPPORT</a:t>
            </a:r>
          </a:p>
        </p:txBody>
      </p:sp>
      <p:sp>
        <p:nvSpPr>
          <p:cNvPr id="7" name="Straight Arrow Connector 6"/>
          <p:cNvSpPr/>
          <p:nvPr/>
        </p:nvSpPr>
        <p:spPr>
          <a:xfrm rot="5460000" flipV="1">
            <a:off x="6819238" y="3158299"/>
            <a:ext cx="2324123" cy="45719"/>
          </a:xfrm>
          <a:prstGeom prst="straightConnector1">
            <a:avLst/>
          </a:prstGeom>
          <a:ln w="25400">
            <a:solidFill>
              <a:schemeClr val="tx1">
                <a:lumMod val="85000"/>
                <a:lumOff val="15000"/>
              </a:schemeClr>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8" name="Straight Arrow Connector 17"/>
          <p:cNvCxnSpPr/>
          <p:nvPr/>
        </p:nvCxnSpPr>
        <p:spPr>
          <a:xfrm>
            <a:off x="817074" y="2018923"/>
            <a:ext cx="1905" cy="1108741"/>
          </a:xfrm>
          <a:prstGeom prst="straightConnector1">
            <a:avLst/>
          </a:prstGeom>
          <a:ln w="25400">
            <a:solidFill>
              <a:schemeClr val="tx1">
                <a:lumMod val="85000"/>
                <a:lumOff val="15000"/>
              </a:schemeClr>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981443" y="5744311"/>
            <a:ext cx="427" cy="357931"/>
          </a:xfrm>
          <a:prstGeom prst="straightConnector1">
            <a:avLst/>
          </a:prstGeom>
          <a:ln w="25400">
            <a:solidFill>
              <a:schemeClr val="tx1"/>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817074" y="5855862"/>
            <a:ext cx="0" cy="182799"/>
          </a:xfrm>
          <a:prstGeom prst="straightConnector1">
            <a:avLst/>
          </a:prstGeom>
          <a:ln w="25400">
            <a:solidFill>
              <a:schemeClr val="tx1">
                <a:lumMod val="85000"/>
                <a:lumOff val="15000"/>
              </a:schemeClr>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17074" y="3127664"/>
            <a:ext cx="0" cy="2728198"/>
          </a:xfrm>
          <a:prstGeom prst="straightConnector1">
            <a:avLst/>
          </a:prstGeom>
          <a:ln w="25400">
            <a:solidFill>
              <a:schemeClr val="tx1">
                <a:lumMod val="85000"/>
                <a:lumOff val="15000"/>
              </a:schemeClr>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513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kern="0" dirty="0"/>
              <a:t>Enrollment</a:t>
            </a:r>
            <a:br>
              <a:rPr lang="en-US" sz="6000" kern="0" dirty="0"/>
            </a:br>
            <a:r>
              <a:rPr lang="en-US" sz="2000" kern="0" dirty="0"/>
              <a:t>FY 2001 – FY 2019</a:t>
            </a:r>
            <a:br>
              <a:rPr lang="en-US" sz="2200" dirty="0"/>
            </a:br>
            <a:endParaRPr lang="en-US" sz="2200" kern="0" dirty="0"/>
          </a:p>
        </p:txBody>
      </p:sp>
      <p:graphicFrame>
        <p:nvGraphicFramePr>
          <p:cNvPr id="4" name="Content Placeholder 3"/>
          <p:cNvGraphicFramePr>
            <a:graphicFrameLocks noGrp="1"/>
          </p:cNvGraphicFramePr>
          <p:nvPr>
            <p:ph idx="1"/>
          </p:nvPr>
        </p:nvGraphicFramePr>
        <p:xfrm>
          <a:off x="390525" y="1838325"/>
          <a:ext cx="854392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90525" y="1468993"/>
            <a:ext cx="148214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Head Count</a:t>
            </a:r>
          </a:p>
        </p:txBody>
      </p:sp>
    </p:spTree>
    <p:extLst>
      <p:ext uri="{BB962C8B-B14F-4D97-AF65-F5344CB8AC3E}">
        <p14:creationId xmlns:p14="http://schemas.microsoft.com/office/powerpoint/2010/main" val="113105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152976983"/>
              </p:ext>
            </p:extLst>
          </p:nvPr>
        </p:nvGraphicFramePr>
        <p:xfrm>
          <a:off x="1225685" y="1750979"/>
          <a:ext cx="7188741" cy="437828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7552643" y="3554452"/>
            <a:ext cx="942776" cy="261610"/>
          </a:xfrm>
          <a:prstGeom prst="rect">
            <a:avLst/>
          </a:prstGeom>
          <a:noFill/>
        </p:spPr>
        <p:txBody>
          <a:bodyPr wrap="square" rtlCol="0">
            <a:spAutoFit/>
          </a:bodyPr>
          <a:lstStyle/>
          <a:p>
            <a:pPr algn="r"/>
            <a:r>
              <a:rPr lang="en-US" sz="1100" dirty="0">
                <a:solidFill>
                  <a:prstClr val="black"/>
                </a:solidFill>
              </a:rPr>
              <a:t>Head Count</a:t>
            </a:r>
          </a:p>
        </p:txBody>
      </p:sp>
      <p:sp>
        <p:nvSpPr>
          <p:cNvPr id="11" name="TextBox 10"/>
          <p:cNvSpPr txBox="1"/>
          <p:nvPr/>
        </p:nvSpPr>
        <p:spPr>
          <a:xfrm>
            <a:off x="7769123" y="2323455"/>
            <a:ext cx="685800" cy="430887"/>
          </a:xfrm>
          <a:prstGeom prst="rect">
            <a:avLst/>
          </a:prstGeom>
          <a:noFill/>
        </p:spPr>
        <p:txBody>
          <a:bodyPr wrap="square" rtlCol="0">
            <a:spAutoFit/>
          </a:bodyPr>
          <a:lstStyle/>
          <a:p>
            <a:pPr algn="ctr"/>
            <a:r>
              <a:rPr lang="en-US" sz="1100" dirty="0">
                <a:solidFill>
                  <a:prstClr val="black"/>
                </a:solidFill>
              </a:rPr>
              <a:t>CPI</a:t>
            </a:r>
          </a:p>
          <a:p>
            <a:pPr algn="ctr"/>
            <a:endParaRPr lang="en-US" sz="1100" dirty="0">
              <a:solidFill>
                <a:prstClr val="black"/>
              </a:solidFill>
            </a:endParaRPr>
          </a:p>
        </p:txBody>
      </p:sp>
      <p:sp>
        <p:nvSpPr>
          <p:cNvPr id="12" name="TextBox 11"/>
          <p:cNvSpPr txBox="1"/>
          <p:nvPr/>
        </p:nvSpPr>
        <p:spPr>
          <a:xfrm>
            <a:off x="7552643" y="4485367"/>
            <a:ext cx="1392391" cy="261610"/>
          </a:xfrm>
          <a:prstGeom prst="rect">
            <a:avLst/>
          </a:prstGeom>
          <a:noFill/>
        </p:spPr>
        <p:txBody>
          <a:bodyPr wrap="square" rtlCol="0">
            <a:spAutoFit/>
          </a:bodyPr>
          <a:lstStyle/>
          <a:p>
            <a:pPr algn="r"/>
            <a:r>
              <a:rPr lang="en-US" sz="1100" dirty="0">
                <a:solidFill>
                  <a:prstClr val="black"/>
                </a:solidFill>
              </a:rPr>
              <a:t>State Appropriations</a:t>
            </a:r>
          </a:p>
        </p:txBody>
      </p:sp>
      <p:sp>
        <p:nvSpPr>
          <p:cNvPr id="8" name="Title 1"/>
          <p:cNvSpPr txBox="1">
            <a:spLocks/>
          </p:cNvSpPr>
          <p:nvPr/>
        </p:nvSpPr>
        <p:spPr>
          <a:xfrm>
            <a:off x="464642" y="248082"/>
            <a:ext cx="8229600" cy="1163637"/>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100" b="1" kern="0" dirty="0"/>
              <a:t>Revenue Drivers</a:t>
            </a:r>
            <a:br>
              <a:rPr lang="en-US" sz="4000" kern="0" dirty="0"/>
            </a:br>
            <a:r>
              <a:rPr lang="en-US" sz="2200" b="1" kern="0" dirty="0"/>
              <a:t>FY 2001 – FY 2019</a:t>
            </a:r>
            <a:br>
              <a:rPr lang="en-US" sz="2200" dirty="0"/>
            </a:br>
            <a:endParaRPr lang="en-US" sz="2200" kern="0" dirty="0"/>
          </a:p>
        </p:txBody>
      </p:sp>
    </p:spTree>
    <p:extLst>
      <p:ext uri="{BB962C8B-B14F-4D97-AF65-F5344CB8AC3E}">
        <p14:creationId xmlns:p14="http://schemas.microsoft.com/office/powerpoint/2010/main" val="895685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Midwest Test_03.jpg"/>
          <p:cNvPicPr>
            <a:picLocks noChangeAspect="1"/>
          </p:cNvPicPr>
          <p:nvPr/>
        </p:nvPicPr>
        <p:blipFill>
          <a:blip r:embed="rId3" cstate="print"/>
          <a:stretch>
            <a:fillRect/>
          </a:stretch>
        </p:blipFill>
        <p:spPr>
          <a:xfrm>
            <a:off x="2309308" y="1994801"/>
            <a:ext cx="4466425" cy="4346448"/>
          </a:xfrm>
          <a:prstGeom prst="rect">
            <a:avLst/>
          </a:prstGeom>
        </p:spPr>
      </p:pic>
      <p:sp>
        <p:nvSpPr>
          <p:cNvPr id="9218" name="Rectangle 3"/>
          <p:cNvSpPr>
            <a:spLocks noGrp="1" noChangeArrowheads="1"/>
          </p:cNvSpPr>
          <p:nvPr>
            <p:ph type="title"/>
          </p:nvPr>
        </p:nvSpPr>
        <p:spPr>
          <a:xfrm>
            <a:off x="228600" y="113144"/>
            <a:ext cx="8610600" cy="1143000"/>
          </a:xfrm>
        </p:spPr>
        <p:txBody>
          <a:bodyPr/>
          <a:lstStyle/>
          <a:p>
            <a:pPr eaLnBrk="1" hangingPunct="1"/>
            <a:r>
              <a:rPr lang="en-US" sz="2800" dirty="0">
                <a:solidFill>
                  <a:schemeClr val="tx1"/>
                </a:solidFill>
              </a:rPr>
              <a:t>State Support to Higher Education</a:t>
            </a:r>
            <a:br>
              <a:rPr lang="en-US" sz="2600" dirty="0">
                <a:solidFill>
                  <a:schemeClr val="tx1"/>
                </a:solidFill>
              </a:rPr>
            </a:br>
            <a:r>
              <a:rPr lang="en-US" sz="1800" dirty="0">
                <a:solidFill>
                  <a:schemeClr val="tx1"/>
                </a:solidFill>
              </a:rPr>
              <a:t>FY 2018 National Comparison*</a:t>
            </a:r>
          </a:p>
        </p:txBody>
      </p:sp>
      <p:sp>
        <p:nvSpPr>
          <p:cNvPr id="56" name="Content Placeholder 55"/>
          <p:cNvSpPr>
            <a:spLocks noGrp="1"/>
          </p:cNvSpPr>
          <p:nvPr>
            <p:ph idx="1"/>
          </p:nvPr>
        </p:nvSpPr>
        <p:spPr>
          <a:xfrm>
            <a:off x="862674" y="1588510"/>
            <a:ext cx="7620000" cy="609600"/>
          </a:xfrm>
        </p:spPr>
        <p:txBody>
          <a:bodyPr/>
          <a:lstStyle/>
          <a:p>
            <a:pPr algn="ctr">
              <a:buNone/>
            </a:pPr>
            <a:r>
              <a:rPr lang="en-US" sz="2600" dirty="0">
                <a:latin typeface="Calibri" pitchFamily="34" charset="0"/>
              </a:rPr>
              <a:t>Appropriation per Capita Ranking</a:t>
            </a:r>
            <a:endParaRPr lang="en-US" sz="2200" dirty="0">
              <a:latin typeface="Calibri" pitchFamily="34" charset="0"/>
            </a:endParaRPr>
          </a:p>
          <a:p>
            <a:pPr>
              <a:buNone/>
            </a:pPr>
            <a:endParaRPr lang="en-US" dirty="0"/>
          </a:p>
        </p:txBody>
      </p:sp>
      <p:sp>
        <p:nvSpPr>
          <p:cNvPr id="57" name="TextBox 56"/>
          <p:cNvSpPr txBox="1"/>
          <p:nvPr/>
        </p:nvSpPr>
        <p:spPr>
          <a:xfrm>
            <a:off x="1244881" y="6281852"/>
            <a:ext cx="708660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*Information obtained from the </a:t>
            </a:r>
            <a:r>
              <a:rPr kumimoji="0" lang="en-US" sz="1000" b="0" i="1" u="none" strike="noStrike" kern="1200" cap="none" spc="0" normalizeH="0" baseline="0" noProof="0" dirty="0">
                <a:ln>
                  <a:noFill/>
                </a:ln>
                <a:solidFill>
                  <a:prstClr val="black"/>
                </a:solidFill>
                <a:effectLst/>
                <a:uLnTx/>
                <a:uFillTx/>
                <a:latin typeface="Calibri"/>
                <a:ea typeface="+mn-ea"/>
                <a:cs typeface="+mn-cs"/>
              </a:rPr>
              <a:t>Grapevine Report </a:t>
            </a:r>
            <a:r>
              <a:rPr kumimoji="0" lang="en-US" sz="1000" b="0" i="0" u="none" strike="noStrike" kern="1200" cap="none" spc="0" normalizeH="0" baseline="0" noProof="0" dirty="0">
                <a:ln>
                  <a:noFill/>
                </a:ln>
                <a:solidFill>
                  <a:prstClr val="black"/>
                </a:solidFill>
                <a:effectLst/>
                <a:uLnTx/>
                <a:uFillTx/>
                <a:latin typeface="Calibri"/>
                <a:ea typeface="+mn-ea"/>
                <a:cs typeface="+mn-cs"/>
              </a:rPr>
              <a:t>published by Illinois State University</a:t>
            </a:r>
          </a:p>
        </p:txBody>
      </p:sp>
      <p:sp>
        <p:nvSpPr>
          <p:cNvPr id="10" name="TextBox 9"/>
          <p:cNvSpPr txBox="1"/>
          <p:nvPr/>
        </p:nvSpPr>
        <p:spPr>
          <a:xfrm>
            <a:off x="4289604" y="4051913"/>
            <a:ext cx="49132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45</a:t>
            </a:r>
          </a:p>
        </p:txBody>
      </p:sp>
      <p:sp>
        <p:nvSpPr>
          <p:cNvPr id="11" name="TextBox 10"/>
          <p:cNvSpPr txBox="1"/>
          <p:nvPr/>
        </p:nvSpPr>
        <p:spPr>
          <a:xfrm>
            <a:off x="3044952" y="3413760"/>
            <a:ext cx="49132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6</a:t>
            </a:r>
          </a:p>
        </p:txBody>
      </p:sp>
      <p:sp>
        <p:nvSpPr>
          <p:cNvPr id="12" name="TextBox 11"/>
          <p:cNvSpPr txBox="1"/>
          <p:nvPr/>
        </p:nvSpPr>
        <p:spPr>
          <a:xfrm>
            <a:off x="3186021" y="4243451"/>
            <a:ext cx="49132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25</a:t>
            </a:r>
          </a:p>
        </p:txBody>
      </p:sp>
      <p:sp>
        <p:nvSpPr>
          <p:cNvPr id="13" name="TextBox 12"/>
          <p:cNvSpPr txBox="1"/>
          <p:nvPr/>
        </p:nvSpPr>
        <p:spPr>
          <a:xfrm>
            <a:off x="3429000" y="5084064"/>
            <a:ext cx="49132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39</a:t>
            </a:r>
          </a:p>
        </p:txBody>
      </p:sp>
      <p:sp>
        <p:nvSpPr>
          <p:cNvPr id="14" name="TextBox 13"/>
          <p:cNvSpPr txBox="1"/>
          <p:nvPr/>
        </p:nvSpPr>
        <p:spPr>
          <a:xfrm>
            <a:off x="4388009" y="5162315"/>
            <a:ext cx="49132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12</a:t>
            </a:r>
          </a:p>
        </p:txBody>
      </p:sp>
      <p:sp>
        <p:nvSpPr>
          <p:cNvPr id="15" name="TextBox 14"/>
          <p:cNvSpPr txBox="1"/>
          <p:nvPr/>
        </p:nvSpPr>
        <p:spPr>
          <a:xfrm>
            <a:off x="5512370" y="4749980"/>
            <a:ext cx="49132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20</a:t>
            </a:r>
          </a:p>
        </p:txBody>
      </p:sp>
      <p:sp>
        <p:nvSpPr>
          <p:cNvPr id="16" name="TextBox 15"/>
          <p:cNvSpPr txBox="1"/>
          <p:nvPr/>
        </p:nvSpPr>
        <p:spPr>
          <a:xfrm>
            <a:off x="5736515" y="4290239"/>
            <a:ext cx="49132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24</a:t>
            </a:r>
          </a:p>
        </p:txBody>
      </p:sp>
      <p:sp>
        <p:nvSpPr>
          <p:cNvPr id="17" name="TextBox 16"/>
          <p:cNvSpPr txBox="1"/>
          <p:nvPr/>
        </p:nvSpPr>
        <p:spPr>
          <a:xfrm>
            <a:off x="4773667" y="3517472"/>
            <a:ext cx="94833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9</a:t>
            </a:r>
          </a:p>
        </p:txBody>
      </p:sp>
      <p:sp>
        <p:nvSpPr>
          <p:cNvPr id="18" name="TextBox 17"/>
          <p:cNvSpPr txBox="1"/>
          <p:nvPr/>
        </p:nvSpPr>
        <p:spPr>
          <a:xfrm>
            <a:off x="3935694" y="2992602"/>
            <a:ext cx="49132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27</a:t>
            </a:r>
          </a:p>
        </p:txBody>
      </p:sp>
    </p:spTree>
    <p:extLst>
      <p:ext uri="{BB962C8B-B14F-4D97-AF65-F5344CB8AC3E}">
        <p14:creationId xmlns:p14="http://schemas.microsoft.com/office/powerpoint/2010/main" val="220486794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Mizzou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685</Words>
  <Application>Microsoft Office PowerPoint</Application>
  <PresentationFormat>On-screen Show (4:3)</PresentationFormat>
  <Paragraphs>275</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MizzouPowerPointTemplate</vt:lpstr>
      <vt:lpstr>Mizzou FY19 Finances</vt:lpstr>
      <vt:lpstr>Funding Sources  </vt:lpstr>
      <vt:lpstr>Funding Sources FY2014 - FY2019</vt:lpstr>
      <vt:lpstr>“Enterprise” Operations</vt:lpstr>
      <vt:lpstr>General Operating Sources Total: $533M</vt:lpstr>
      <vt:lpstr>Change in General Operating Funding Sources</vt:lpstr>
      <vt:lpstr>Enrollment FY 2001 – FY 2019 </vt:lpstr>
      <vt:lpstr>PowerPoint Presentation</vt:lpstr>
      <vt:lpstr>State Support to Higher Education FY 2018 National Comparison*</vt:lpstr>
      <vt:lpstr>Tuition &amp; Fee Comparison Resident Undergraduate, 2017 – 2018 </vt:lpstr>
      <vt:lpstr>FY2018 State Appropriations for Higher Ed Per Capita  </vt:lpstr>
      <vt:lpstr>FY2018 State Appropriations for Higher Ed Per $1,000 in Personal Income  </vt:lpstr>
      <vt:lpstr>Funding per Student FTE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Mizzou FY19 Finances</dc:title>
  <dc:creator>Hampton, Chad E.</dc:creator>
  <cp:lastModifiedBy>Bush Rowe, Shelley</cp:lastModifiedBy>
  <cp:revision>3</cp:revision>
  <dcterms:created xsi:type="dcterms:W3CDTF">2020-10-05T19:54:46Z</dcterms:created>
  <dcterms:modified xsi:type="dcterms:W3CDTF">2020-10-05T22:42:49Z</dcterms:modified>
</cp:coreProperties>
</file>